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Fariha Zahr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2-05T14:40:00.848">
    <p:pos x="4349" y="2281"/>
    <p:text>DistilBERT can detect emoji but the simple ones, like sad happy, so to remove ambiguity, lets replace them!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27c1e8af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627c1e8af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a26fac5bf8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a26fac5bf8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a26fac5bf8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a26fac5bf8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26fac5bf8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a26fac5bf8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a26fac5bf8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a26fac5bf8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a1bac9ca9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a1bac9ca9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62cfd23f9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62cfd23f9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a26fac5bf8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a26fac5bf8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27c1e8af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27c1e8af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27c1e8a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27c1e8a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27c1e8af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27c1e8a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627c1e8af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627c1e8af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a28d6e88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a28d6e88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a1bac9ca9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a1bac9ca9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27c1e8af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627c1e8af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27c1e8af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627c1e8af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a26fac5bf8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a26fac5bf8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youtube.com/watch?v=LOZuxwVk7TU" TargetMode="External"/><Relationship Id="rId4" Type="http://schemas.openxmlformats.org/officeDocument/2006/relationships/hyperlink" Target="https://www.youtube.com/watch?v=LOZuxwVk7TU" TargetMode="External"/><Relationship Id="rId5" Type="http://schemas.openxmlformats.org/officeDocument/2006/relationships/hyperlink" Target="https://www.youtube.com/watch?v=LOZuxwVk7TU" TargetMode="External"/><Relationship Id="rId6" Type="http://schemas.openxmlformats.org/officeDocument/2006/relationships/hyperlink" Target="https://www.youtube.com/watch?v=LOZuxwVk7TU" TargetMode="External"/><Relationship Id="rId7" Type="http://schemas.openxmlformats.org/officeDocument/2006/relationships/hyperlink" Target="https://www.youtube.com/watch?v=LOZuxwVk7TU" TargetMode="External"/><Relationship Id="rId8" Type="http://schemas.openxmlformats.org/officeDocument/2006/relationships/hyperlink" Target="https://www.youtube.com/watch?v=LOZuxwVk7T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18.png"/><Relationship Id="rId5" Type="http://schemas.openxmlformats.org/officeDocument/2006/relationships/image" Target="../media/image25.png"/><Relationship Id="rId6"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1" Type="http://schemas.openxmlformats.org/officeDocument/2006/relationships/hyperlink" Target="https://www.tensorflow.org/tutorials/images/transfer_learning" TargetMode="External"/><Relationship Id="rId10" Type="http://schemas.openxmlformats.org/officeDocument/2006/relationships/hyperlink" Target="https://www.baeldung.com/cs/neural-network-pre-training#:~:text=Furthermore%2C%20pre%2Dtrained%20models%20have,require%20lesser%20data%20to%20converge" TargetMode="External"/><Relationship Id="rId13" Type="http://schemas.openxmlformats.org/officeDocument/2006/relationships/hyperlink" Target="https://arxiv.org/abs/1910.01108" TargetMode="External"/><Relationship Id="rId12" Type="http://schemas.openxmlformats.org/officeDocument/2006/relationships/hyperlink" Target="https://huggingface.co/docs/hub/index#whats-the-hugging-face-hub" TargetMode="External"/><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kaggle.com/datasets/reihanenamdari/youtube-toxicity-data/data" TargetMode="External"/><Relationship Id="rId4" Type="http://schemas.openxmlformats.org/officeDocument/2006/relationships/hyperlink" Target="https://huggingface.co/distilbert-base-uncased-finetuned-sst-2-english" TargetMode="External"/><Relationship Id="rId9" Type="http://schemas.openxmlformats.org/officeDocument/2006/relationships/hyperlink" Target="https://arxiv.org/pdf/2302.14270.pdf" TargetMode="External"/><Relationship Id="rId5" Type="http://schemas.openxmlformats.org/officeDocument/2006/relationships/hyperlink" Target="https://huggingface.co/docs/transformers/v4.15.0/training" TargetMode="External"/><Relationship Id="rId6" Type="http://schemas.openxmlformats.org/officeDocument/2006/relationships/hyperlink" Target="https://colab.research.google.com/drive/1t-NJadXsPTDT6EWIR0PRzpn5o8oMHzp3?usp=sharing#scrollTo=oB-ikgCN77wP" TargetMode="External"/><Relationship Id="rId7" Type="http://schemas.openxmlformats.org/officeDocument/2006/relationships/hyperlink" Target="https://colab.research.google.com/github/nkthiebaut/nkthiebaut.github.io/blob/source/content/toxic_comments_transformer.ipynb" TargetMode="External"/><Relationship Id="rId8" Type="http://schemas.openxmlformats.org/officeDocument/2006/relationships/hyperlink" Target="https://www.diva-portal.org/smash/get/diva2:1534152/FULLTEXT02.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arxiv.org/pdf/2302.14270.pdf" TargetMode="Externa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9.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7.png"/><Relationship Id="rId10" Type="http://schemas.openxmlformats.org/officeDocument/2006/relationships/image" Target="../media/image22.png"/><Relationship Id="rId9"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3.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hyperlink" Target="https://huggingface.co/distilbert-base-uncase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35.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221800"/>
            <a:ext cx="7688100" cy="199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Group 2 | TOXIC COMMENTS</a:t>
            </a:r>
            <a:endParaRPr/>
          </a:p>
          <a:p>
            <a:pPr indent="0" lvl="0" marL="0" rtl="0" algn="l">
              <a:lnSpc>
                <a:spcPct val="40000"/>
              </a:lnSpc>
              <a:spcBef>
                <a:spcPts val="0"/>
              </a:spcBef>
              <a:spcAft>
                <a:spcPts val="0"/>
              </a:spcAft>
              <a:buNone/>
            </a:pPr>
            <a:r>
              <a:t/>
            </a:r>
            <a:endParaRPr/>
          </a:p>
          <a:p>
            <a:pPr indent="0" lvl="0" marL="0" rtl="0" algn="l">
              <a:spcBef>
                <a:spcPts val="0"/>
              </a:spcBef>
              <a:spcAft>
                <a:spcPts val="0"/>
              </a:spcAft>
              <a:buNone/>
            </a:pPr>
            <a:r>
              <a:rPr i="1" lang="en" sz="2800"/>
              <a:t>Can we use pre-trained models to detect toxic comments?</a:t>
            </a:r>
            <a:endParaRPr i="1" sz="2800"/>
          </a:p>
        </p:txBody>
      </p:sp>
      <p:sp>
        <p:nvSpPr>
          <p:cNvPr id="87" name="Google Shape;87;p13"/>
          <p:cNvSpPr txBox="1"/>
          <p:nvPr>
            <p:ph idx="1" type="subTitle"/>
          </p:nvPr>
        </p:nvSpPr>
        <p:spPr>
          <a:xfrm>
            <a:off x="729450" y="3130400"/>
            <a:ext cx="7688100" cy="332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100">
                <a:uFill>
                  <a:noFill/>
                </a:uFill>
                <a:hlinkClick r:id="rId3"/>
              </a:rPr>
              <a:t>“</a:t>
            </a:r>
            <a:r>
              <a:rPr lang="en" sz="1100">
                <a:uFill>
                  <a:noFill/>
                </a:uFill>
                <a:hlinkClick r:id="rId4"/>
              </a:rPr>
              <a:t>yeah ur </a:t>
            </a:r>
            <a:r>
              <a:rPr b="1" i="1" lang="en" sz="1100">
                <a:uFill>
                  <a:noFill/>
                </a:uFill>
                <a:hlinkClick r:id="rId5"/>
              </a:rPr>
              <a:t>toxic</a:t>
            </a:r>
            <a:r>
              <a:rPr lang="en" sz="1100">
                <a:uFill>
                  <a:noFill/>
                </a:uFill>
                <a:hlinkClick r:id="rId6"/>
              </a:rPr>
              <a:t> im </a:t>
            </a:r>
            <a:r>
              <a:rPr lang="en" sz="1100">
                <a:uFill>
                  <a:noFill/>
                </a:uFill>
                <a:hlinkClick r:id="rId7"/>
              </a:rPr>
              <a:t>slippin</a:t>
            </a:r>
            <a:r>
              <a:rPr lang="en" sz="1100">
                <a:uFill>
                  <a:noFill/>
                </a:uFill>
                <a:hlinkClick r:id="rId8"/>
              </a:rPr>
              <a:t> under”</a:t>
            </a:r>
            <a:r>
              <a:rPr lang="en" sz="1100"/>
              <a:t> </a:t>
            </a:r>
            <a:r>
              <a:rPr lang="en" sz="1100"/>
              <a:t>(Britney Spears, 2003)</a:t>
            </a:r>
            <a:endParaRPr sz="1100"/>
          </a:p>
        </p:txBody>
      </p:sp>
      <p:sp>
        <p:nvSpPr>
          <p:cNvPr id="88" name="Google Shape;88;p13"/>
          <p:cNvSpPr txBox="1"/>
          <p:nvPr>
            <p:ph idx="1" type="subTitle"/>
          </p:nvPr>
        </p:nvSpPr>
        <p:spPr>
          <a:xfrm>
            <a:off x="729450" y="3852790"/>
            <a:ext cx="3326100" cy="541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440"/>
              <a:buNone/>
            </a:pPr>
            <a:r>
              <a:rPr lang="en" sz="1040"/>
              <a:t>20229031 - Nguyen Mai Linh</a:t>
            </a:r>
            <a:endParaRPr sz="1040"/>
          </a:p>
          <a:p>
            <a:pPr indent="0" lvl="0" marL="0" rtl="0" algn="l">
              <a:lnSpc>
                <a:spcPct val="90000"/>
              </a:lnSpc>
              <a:spcBef>
                <a:spcPts val="0"/>
              </a:spcBef>
              <a:spcAft>
                <a:spcPts val="0"/>
              </a:spcAft>
              <a:buSzPts val="440"/>
              <a:buNone/>
            </a:pPr>
            <a:r>
              <a:rPr lang="en" sz="1040"/>
              <a:t>20229531 - Farhan Toshi Hermawan</a:t>
            </a:r>
            <a:endParaRPr sz="1040"/>
          </a:p>
          <a:p>
            <a:pPr indent="0" lvl="0" marL="0" rtl="0" algn="l">
              <a:lnSpc>
                <a:spcPct val="90000"/>
              </a:lnSpc>
              <a:spcBef>
                <a:spcPts val="0"/>
              </a:spcBef>
              <a:spcAft>
                <a:spcPts val="0"/>
              </a:spcAft>
              <a:buSzPts val="440"/>
              <a:buNone/>
            </a:pPr>
            <a:r>
              <a:rPr lang="en" sz="1040"/>
              <a:t>21229529 - Fariha Qorinatuz Zahra</a:t>
            </a:r>
            <a:endParaRPr sz="1040"/>
          </a:p>
          <a:p>
            <a:pPr indent="0" lvl="0" marL="0" rtl="0" algn="l">
              <a:lnSpc>
                <a:spcPct val="90000"/>
              </a:lnSpc>
              <a:spcBef>
                <a:spcPts val="0"/>
              </a:spcBef>
              <a:spcAft>
                <a:spcPts val="0"/>
              </a:spcAft>
              <a:buSzPts val="440"/>
              <a:buNone/>
            </a:pPr>
            <a:r>
              <a:t/>
            </a:r>
            <a:endParaRPr sz="104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2"/>
          <p:cNvPicPr preferRelativeResize="0"/>
          <p:nvPr/>
        </p:nvPicPr>
        <p:blipFill>
          <a:blip r:embed="rId3">
            <a:alphaModFix/>
          </a:blip>
          <a:stretch>
            <a:fillRect/>
          </a:stretch>
        </p:blipFill>
        <p:spPr>
          <a:xfrm>
            <a:off x="-110187" y="0"/>
            <a:ext cx="9364387"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729450" y="664389"/>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900"/>
              </a:spcAft>
              <a:buNone/>
            </a:pPr>
            <a:r>
              <a:rPr lang="en" sz="2300">
                <a:solidFill>
                  <a:srgbClr val="1E1E1E"/>
                </a:solidFill>
              </a:rPr>
              <a:t>Training Results</a:t>
            </a:r>
            <a:endParaRPr sz="2300">
              <a:solidFill>
                <a:srgbClr val="1E1E1E"/>
              </a:solidFill>
            </a:endParaRPr>
          </a:p>
        </p:txBody>
      </p:sp>
      <p:pic>
        <p:nvPicPr>
          <p:cNvPr id="180" name="Google Shape;180;p23"/>
          <p:cNvPicPr preferRelativeResize="0"/>
          <p:nvPr/>
        </p:nvPicPr>
        <p:blipFill>
          <a:blip r:embed="rId3">
            <a:alphaModFix/>
          </a:blip>
          <a:stretch>
            <a:fillRect/>
          </a:stretch>
        </p:blipFill>
        <p:spPr>
          <a:xfrm>
            <a:off x="3320663" y="1225331"/>
            <a:ext cx="5312576" cy="2692825"/>
          </a:xfrm>
          <a:prstGeom prst="rect">
            <a:avLst/>
          </a:prstGeom>
          <a:noFill/>
          <a:ln>
            <a:noFill/>
          </a:ln>
        </p:spPr>
      </p:pic>
      <p:pic>
        <p:nvPicPr>
          <p:cNvPr id="181" name="Google Shape;181;p23"/>
          <p:cNvPicPr preferRelativeResize="0"/>
          <p:nvPr/>
        </p:nvPicPr>
        <p:blipFill>
          <a:blip r:embed="rId4">
            <a:alphaModFix/>
          </a:blip>
          <a:stretch>
            <a:fillRect/>
          </a:stretch>
        </p:blipFill>
        <p:spPr>
          <a:xfrm>
            <a:off x="729450" y="3971540"/>
            <a:ext cx="5313693" cy="380987"/>
          </a:xfrm>
          <a:prstGeom prst="rect">
            <a:avLst/>
          </a:prstGeom>
          <a:noFill/>
          <a:ln>
            <a:noFill/>
          </a:ln>
        </p:spPr>
      </p:pic>
      <p:pic>
        <p:nvPicPr>
          <p:cNvPr id="182" name="Google Shape;182;p23"/>
          <p:cNvPicPr preferRelativeResize="0"/>
          <p:nvPr/>
        </p:nvPicPr>
        <p:blipFill>
          <a:blip r:embed="rId5">
            <a:alphaModFix/>
          </a:blip>
          <a:stretch>
            <a:fillRect/>
          </a:stretch>
        </p:blipFill>
        <p:spPr>
          <a:xfrm>
            <a:off x="4739775" y="4405925"/>
            <a:ext cx="3555499" cy="230875"/>
          </a:xfrm>
          <a:prstGeom prst="rect">
            <a:avLst/>
          </a:prstGeom>
          <a:noFill/>
          <a:ln>
            <a:noFill/>
          </a:ln>
        </p:spPr>
      </p:pic>
      <p:pic>
        <p:nvPicPr>
          <p:cNvPr id="183" name="Google Shape;183;p23"/>
          <p:cNvPicPr preferRelativeResize="0"/>
          <p:nvPr/>
        </p:nvPicPr>
        <p:blipFill>
          <a:blip r:embed="rId6">
            <a:alphaModFix/>
          </a:blip>
          <a:stretch>
            <a:fillRect/>
          </a:stretch>
        </p:blipFill>
        <p:spPr>
          <a:xfrm>
            <a:off x="903900" y="1377525"/>
            <a:ext cx="1120952" cy="380975"/>
          </a:xfrm>
          <a:prstGeom prst="rect">
            <a:avLst/>
          </a:prstGeom>
          <a:noFill/>
          <a:ln>
            <a:noFill/>
          </a:ln>
        </p:spPr>
      </p:pic>
      <p:sp>
        <p:nvSpPr>
          <p:cNvPr id="184" name="Google Shape;184;p23"/>
          <p:cNvSpPr txBox="1"/>
          <p:nvPr/>
        </p:nvSpPr>
        <p:spPr>
          <a:xfrm>
            <a:off x="747650" y="2113125"/>
            <a:ext cx="2396700" cy="19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Training with 7 Epoch, we found that the training loss steadily drops while the validation loss rises, and that the rate of change for both decreases over time.</a:t>
            </a:r>
            <a:endParaRPr sz="13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type="title"/>
          </p:nvPr>
        </p:nvSpPr>
        <p:spPr>
          <a:xfrm>
            <a:off x="729450" y="664389"/>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900"/>
              </a:spcAft>
              <a:buNone/>
            </a:pPr>
            <a:r>
              <a:rPr lang="en" sz="2300">
                <a:solidFill>
                  <a:srgbClr val="1E1E1E"/>
                </a:solidFill>
              </a:rPr>
              <a:t>Model Evaluation</a:t>
            </a:r>
            <a:endParaRPr sz="2300">
              <a:solidFill>
                <a:srgbClr val="1E1E1E"/>
              </a:solidFill>
            </a:endParaRPr>
          </a:p>
        </p:txBody>
      </p:sp>
      <p:pic>
        <p:nvPicPr>
          <p:cNvPr id="190" name="Google Shape;190;p24"/>
          <p:cNvPicPr preferRelativeResize="0"/>
          <p:nvPr/>
        </p:nvPicPr>
        <p:blipFill>
          <a:blip r:embed="rId3">
            <a:alphaModFix/>
          </a:blip>
          <a:stretch>
            <a:fillRect/>
          </a:stretch>
        </p:blipFill>
        <p:spPr>
          <a:xfrm>
            <a:off x="4572000" y="664400"/>
            <a:ext cx="1977624" cy="1526377"/>
          </a:xfrm>
          <a:prstGeom prst="rect">
            <a:avLst/>
          </a:prstGeom>
          <a:noFill/>
          <a:ln>
            <a:noFill/>
          </a:ln>
        </p:spPr>
      </p:pic>
      <p:pic>
        <p:nvPicPr>
          <p:cNvPr id="191" name="Google Shape;191;p24"/>
          <p:cNvPicPr preferRelativeResize="0"/>
          <p:nvPr/>
        </p:nvPicPr>
        <p:blipFill>
          <a:blip r:embed="rId4">
            <a:alphaModFix/>
          </a:blip>
          <a:stretch>
            <a:fillRect/>
          </a:stretch>
        </p:blipFill>
        <p:spPr>
          <a:xfrm>
            <a:off x="467500" y="2313675"/>
            <a:ext cx="7636980" cy="2505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txBox="1"/>
          <p:nvPr>
            <p:ph type="title"/>
          </p:nvPr>
        </p:nvSpPr>
        <p:spPr>
          <a:xfrm>
            <a:off x="729450" y="664389"/>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900"/>
              </a:spcAft>
              <a:buNone/>
            </a:pPr>
            <a:r>
              <a:rPr lang="en" sz="2300">
                <a:solidFill>
                  <a:srgbClr val="1E1E1E"/>
                </a:solidFill>
              </a:rPr>
              <a:t>Training &amp; Validation Loss </a:t>
            </a:r>
            <a:endParaRPr sz="2300">
              <a:solidFill>
                <a:srgbClr val="1E1E1E"/>
              </a:solidFill>
            </a:endParaRPr>
          </a:p>
        </p:txBody>
      </p:sp>
      <p:pic>
        <p:nvPicPr>
          <p:cNvPr id="197" name="Google Shape;197;p25"/>
          <p:cNvPicPr preferRelativeResize="0"/>
          <p:nvPr/>
        </p:nvPicPr>
        <p:blipFill>
          <a:blip r:embed="rId3">
            <a:alphaModFix/>
          </a:blip>
          <a:stretch>
            <a:fillRect/>
          </a:stretch>
        </p:blipFill>
        <p:spPr>
          <a:xfrm>
            <a:off x="390400" y="1508175"/>
            <a:ext cx="3945726" cy="2419549"/>
          </a:xfrm>
          <a:prstGeom prst="rect">
            <a:avLst/>
          </a:prstGeom>
          <a:noFill/>
          <a:ln>
            <a:noFill/>
          </a:ln>
        </p:spPr>
      </p:pic>
      <p:pic>
        <p:nvPicPr>
          <p:cNvPr id="198" name="Google Shape;198;p25"/>
          <p:cNvPicPr preferRelativeResize="0"/>
          <p:nvPr/>
        </p:nvPicPr>
        <p:blipFill>
          <a:blip r:embed="rId4">
            <a:alphaModFix/>
          </a:blip>
          <a:stretch>
            <a:fillRect/>
          </a:stretch>
        </p:blipFill>
        <p:spPr>
          <a:xfrm>
            <a:off x="3292100" y="1199600"/>
            <a:ext cx="5423400" cy="3494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txBox="1"/>
          <p:nvPr>
            <p:ph type="title"/>
          </p:nvPr>
        </p:nvSpPr>
        <p:spPr>
          <a:xfrm>
            <a:off x="729450" y="664389"/>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900"/>
              </a:spcAft>
              <a:buNone/>
            </a:pPr>
            <a:r>
              <a:rPr lang="en" sz="2300">
                <a:solidFill>
                  <a:srgbClr val="1E1E1E"/>
                </a:solidFill>
              </a:rPr>
              <a:t>Confusion Matrix</a:t>
            </a:r>
            <a:endParaRPr sz="2300">
              <a:solidFill>
                <a:srgbClr val="1E1E1E"/>
              </a:solidFill>
            </a:endParaRPr>
          </a:p>
        </p:txBody>
      </p:sp>
      <p:pic>
        <p:nvPicPr>
          <p:cNvPr id="204" name="Google Shape;204;p26"/>
          <p:cNvPicPr preferRelativeResize="0"/>
          <p:nvPr/>
        </p:nvPicPr>
        <p:blipFill>
          <a:blip r:embed="rId3">
            <a:alphaModFix/>
          </a:blip>
          <a:stretch>
            <a:fillRect/>
          </a:stretch>
        </p:blipFill>
        <p:spPr>
          <a:xfrm>
            <a:off x="239300" y="1744699"/>
            <a:ext cx="3934576" cy="2551875"/>
          </a:xfrm>
          <a:prstGeom prst="rect">
            <a:avLst/>
          </a:prstGeom>
          <a:noFill/>
          <a:ln>
            <a:noFill/>
          </a:ln>
        </p:spPr>
      </p:pic>
      <p:pic>
        <p:nvPicPr>
          <p:cNvPr id="205" name="Google Shape;205;p26"/>
          <p:cNvPicPr preferRelativeResize="0"/>
          <p:nvPr/>
        </p:nvPicPr>
        <p:blipFill>
          <a:blip r:embed="rId4">
            <a:alphaModFix/>
          </a:blip>
          <a:stretch>
            <a:fillRect/>
          </a:stretch>
        </p:blipFill>
        <p:spPr>
          <a:xfrm>
            <a:off x="4285150" y="1287776"/>
            <a:ext cx="4267675" cy="3465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txBox="1"/>
          <p:nvPr>
            <p:ph type="title"/>
          </p:nvPr>
        </p:nvSpPr>
        <p:spPr>
          <a:xfrm>
            <a:off x="729450" y="664389"/>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900"/>
              </a:spcAft>
              <a:buNone/>
            </a:pPr>
            <a:r>
              <a:rPr lang="en" sz="2300">
                <a:solidFill>
                  <a:srgbClr val="1E1E1E"/>
                </a:solidFill>
              </a:rPr>
              <a:t>Sentiment Analysis on the Model</a:t>
            </a:r>
            <a:endParaRPr sz="2300">
              <a:solidFill>
                <a:srgbClr val="1E1E1E"/>
              </a:solidFill>
            </a:endParaRPr>
          </a:p>
        </p:txBody>
      </p:sp>
      <p:pic>
        <p:nvPicPr>
          <p:cNvPr id="211" name="Google Shape;211;p27"/>
          <p:cNvPicPr preferRelativeResize="0"/>
          <p:nvPr/>
        </p:nvPicPr>
        <p:blipFill>
          <a:blip r:embed="rId3">
            <a:alphaModFix/>
          </a:blip>
          <a:stretch>
            <a:fillRect/>
          </a:stretch>
        </p:blipFill>
        <p:spPr>
          <a:xfrm>
            <a:off x="310250" y="1530925"/>
            <a:ext cx="5599850" cy="3086100"/>
          </a:xfrm>
          <a:prstGeom prst="rect">
            <a:avLst/>
          </a:prstGeom>
          <a:noFill/>
          <a:ln>
            <a:noFill/>
          </a:ln>
        </p:spPr>
      </p:pic>
      <p:pic>
        <p:nvPicPr>
          <p:cNvPr id="212" name="Google Shape;212;p27"/>
          <p:cNvPicPr preferRelativeResize="0"/>
          <p:nvPr/>
        </p:nvPicPr>
        <p:blipFill rotWithShape="1">
          <a:blip r:embed="rId4">
            <a:alphaModFix/>
          </a:blip>
          <a:srcRect b="4589" l="0" r="0" t="0"/>
          <a:stretch/>
        </p:blipFill>
        <p:spPr>
          <a:xfrm>
            <a:off x="4393675" y="1399800"/>
            <a:ext cx="4935054" cy="1352850"/>
          </a:xfrm>
          <a:prstGeom prst="rect">
            <a:avLst/>
          </a:prstGeom>
          <a:noFill/>
          <a:ln>
            <a:noFill/>
          </a:ln>
        </p:spPr>
      </p:pic>
      <p:sp>
        <p:nvSpPr>
          <p:cNvPr id="213" name="Google Shape;213;p27"/>
          <p:cNvSpPr txBox="1"/>
          <p:nvPr/>
        </p:nvSpPr>
        <p:spPr>
          <a:xfrm>
            <a:off x="5062175" y="3029825"/>
            <a:ext cx="3242700" cy="1434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200">
                <a:solidFill>
                  <a:srgbClr val="1E1E1E"/>
                </a:solidFill>
                <a:latin typeface="Lato"/>
                <a:ea typeface="Lato"/>
                <a:cs typeface="Lato"/>
                <a:sym typeface="Lato"/>
              </a:rPr>
              <a:t>When tested with our own comments; inputs that contains slightly negative words are marked as toxic.</a:t>
            </a:r>
            <a:endParaRPr sz="1200">
              <a:solidFill>
                <a:srgbClr val="1E1E1E"/>
              </a:solidFill>
              <a:latin typeface="Lato"/>
              <a:ea typeface="Lato"/>
              <a:cs typeface="Lato"/>
              <a:sym typeface="Lato"/>
            </a:endParaRPr>
          </a:p>
          <a:p>
            <a:pPr indent="0" lvl="0" marL="0" rtl="0" algn="l">
              <a:lnSpc>
                <a:spcPct val="95000"/>
              </a:lnSpc>
              <a:spcBef>
                <a:spcPts val="1200"/>
              </a:spcBef>
              <a:spcAft>
                <a:spcPts val="0"/>
              </a:spcAft>
              <a:buNone/>
            </a:pPr>
            <a:r>
              <a:rPr lang="en" sz="1000">
                <a:solidFill>
                  <a:srgbClr val="1E1E1E"/>
                </a:solidFill>
                <a:latin typeface="Lato"/>
                <a:ea typeface="Lato"/>
                <a:cs typeface="Lato"/>
                <a:sym typeface="Lato"/>
              </a:rPr>
              <a:t>LABEL_1: Toxic</a:t>
            </a:r>
            <a:endParaRPr sz="1000">
              <a:solidFill>
                <a:srgbClr val="1E1E1E"/>
              </a:solidFill>
              <a:latin typeface="Lato"/>
              <a:ea typeface="Lato"/>
              <a:cs typeface="Lato"/>
              <a:sym typeface="Lato"/>
            </a:endParaRPr>
          </a:p>
          <a:p>
            <a:pPr indent="0" lvl="0" marL="0" rtl="0" algn="l">
              <a:lnSpc>
                <a:spcPct val="95000"/>
              </a:lnSpc>
              <a:spcBef>
                <a:spcPts val="1200"/>
              </a:spcBef>
              <a:spcAft>
                <a:spcPts val="1200"/>
              </a:spcAft>
              <a:buNone/>
            </a:pPr>
            <a:r>
              <a:rPr lang="en" sz="1000">
                <a:solidFill>
                  <a:srgbClr val="1E1E1E"/>
                </a:solidFill>
                <a:latin typeface="Lato"/>
                <a:ea typeface="Lato"/>
                <a:cs typeface="Lato"/>
                <a:sym typeface="Lato"/>
              </a:rPr>
              <a:t>LABEL_2: Non toxic</a:t>
            </a:r>
            <a:endParaRPr sz="1000">
              <a:solidFill>
                <a:srgbClr val="1E1E1E"/>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txBox="1"/>
          <p:nvPr>
            <p:ph idx="1" type="body"/>
          </p:nvPr>
        </p:nvSpPr>
        <p:spPr>
          <a:xfrm>
            <a:off x="727650" y="1441200"/>
            <a:ext cx="7688700" cy="2459400"/>
          </a:xfrm>
          <a:prstGeom prst="rect">
            <a:avLst/>
          </a:prstGeom>
        </p:spPr>
        <p:txBody>
          <a:bodyPr anchorCtr="0" anchor="t" bIns="91425" lIns="91425" spcFirstLastPara="1" rIns="91425" wrap="square" tIns="91425">
            <a:noAutofit/>
          </a:bodyPr>
          <a:lstStyle/>
          <a:p>
            <a:pPr indent="-342900" lvl="0" marL="457200" rtl="0" algn="l">
              <a:spcBef>
                <a:spcPts val="1100"/>
              </a:spcBef>
              <a:spcAft>
                <a:spcPts val="0"/>
              </a:spcAft>
              <a:buClr>
                <a:srgbClr val="000000"/>
              </a:buClr>
              <a:buSzPts val="1800"/>
              <a:buFont typeface="Lato"/>
              <a:buChar char="●"/>
            </a:pPr>
            <a:r>
              <a:rPr lang="en" sz="1800">
                <a:solidFill>
                  <a:srgbClr val="000000"/>
                </a:solidFill>
                <a:highlight>
                  <a:srgbClr val="FFFFFF"/>
                </a:highlight>
              </a:rPr>
              <a:t>The model can detect toxicity in text with accuracy around 80%.</a:t>
            </a:r>
            <a:endParaRPr sz="1800">
              <a:solidFill>
                <a:srgbClr val="000000"/>
              </a:solidFill>
              <a:highlight>
                <a:srgbClr val="FFFFFF"/>
              </a:highlight>
            </a:endParaRPr>
          </a:p>
          <a:p>
            <a:pPr indent="-342900" lvl="0" marL="457200" rtl="0" algn="l">
              <a:spcBef>
                <a:spcPts val="0"/>
              </a:spcBef>
              <a:spcAft>
                <a:spcPts val="0"/>
              </a:spcAft>
              <a:buClr>
                <a:srgbClr val="000000"/>
              </a:buClr>
              <a:buSzPts val="1800"/>
              <a:buFont typeface="Lato"/>
              <a:buChar char="●"/>
            </a:pPr>
            <a:r>
              <a:rPr lang="en" sz="1800">
                <a:solidFill>
                  <a:srgbClr val="000000"/>
                </a:solidFill>
                <a:highlight>
                  <a:srgbClr val="FFFFFF"/>
                </a:highlight>
              </a:rPr>
              <a:t>Might not accurately predict data outside the dataset, as overfitting occured (higher validation loss than training loss).</a:t>
            </a:r>
            <a:endParaRPr sz="1800">
              <a:solidFill>
                <a:srgbClr val="000000"/>
              </a:solidFill>
              <a:highlight>
                <a:srgbClr val="FFFFFF"/>
              </a:highlight>
            </a:endParaRPr>
          </a:p>
          <a:p>
            <a:pPr indent="-342900" lvl="0" marL="457200" rtl="0" algn="l">
              <a:spcBef>
                <a:spcPts val="0"/>
              </a:spcBef>
              <a:spcAft>
                <a:spcPts val="0"/>
              </a:spcAft>
              <a:buClr>
                <a:srgbClr val="000000"/>
              </a:buClr>
              <a:buSzPts val="1800"/>
              <a:buFont typeface="Lato"/>
              <a:buChar char="●"/>
            </a:pPr>
            <a:r>
              <a:rPr lang="en" sz="1800">
                <a:solidFill>
                  <a:srgbClr val="000000"/>
                </a:solidFill>
                <a:highlight>
                  <a:srgbClr val="FFFFFF"/>
                </a:highlight>
              </a:rPr>
              <a:t>There is limitation due to context dependency, language development and subjectivity.</a:t>
            </a:r>
            <a:endParaRPr sz="1800">
              <a:solidFill>
                <a:srgbClr val="000000"/>
              </a:solidFill>
              <a:highlight>
                <a:srgbClr val="FFFFFF"/>
              </a:highlight>
            </a:endParaRPr>
          </a:p>
          <a:p>
            <a:pPr indent="-342900" lvl="0" marL="457200" rtl="0" algn="l">
              <a:spcBef>
                <a:spcPts val="0"/>
              </a:spcBef>
              <a:spcAft>
                <a:spcPts val="0"/>
              </a:spcAft>
              <a:buClr>
                <a:srgbClr val="000000"/>
              </a:buClr>
              <a:buSzPts val="1800"/>
              <a:buFont typeface="Lato"/>
              <a:buChar char="●"/>
            </a:pPr>
            <a:r>
              <a:rPr lang="en" sz="1800">
                <a:solidFill>
                  <a:srgbClr val="000000"/>
                </a:solidFill>
                <a:highlight>
                  <a:srgbClr val="FFFFFF"/>
                </a:highlight>
              </a:rPr>
              <a:t>To improve, use larger dataset, add more parameters, and use a better hardware for a faster and more effective process.</a:t>
            </a:r>
            <a:endParaRPr b="1" sz="1800">
              <a:solidFill>
                <a:srgbClr val="1E1E1E"/>
              </a:solidFill>
            </a:endParaRPr>
          </a:p>
        </p:txBody>
      </p:sp>
      <p:sp>
        <p:nvSpPr>
          <p:cNvPr id="219" name="Google Shape;219;p28"/>
          <p:cNvSpPr txBox="1"/>
          <p:nvPr>
            <p:ph type="title"/>
          </p:nvPr>
        </p:nvSpPr>
        <p:spPr>
          <a:xfrm>
            <a:off x="729450" y="664389"/>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Discussion</a:t>
            </a:r>
            <a:endParaRPr sz="2300">
              <a:solidFill>
                <a:srgbClr val="1E1E1E"/>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ph idx="1" type="body"/>
          </p:nvPr>
        </p:nvSpPr>
        <p:spPr>
          <a:xfrm>
            <a:off x="727650" y="1384500"/>
            <a:ext cx="7688700" cy="2846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440"/>
              <a:buNone/>
            </a:pPr>
            <a:r>
              <a:rPr b="1" lang="en" sz="1200">
                <a:solidFill>
                  <a:srgbClr val="1E1E1E"/>
                </a:solidFill>
              </a:rPr>
              <a:t>Ethics and Limitation</a:t>
            </a:r>
            <a:endParaRPr b="1" sz="1200">
              <a:solidFill>
                <a:srgbClr val="1E1E1E"/>
              </a:solidFill>
            </a:endParaRPr>
          </a:p>
          <a:p>
            <a:pPr indent="-304800" lvl="1" marL="457200" rtl="0" algn="l">
              <a:lnSpc>
                <a:spcPct val="95000"/>
              </a:lnSpc>
              <a:spcBef>
                <a:spcPts val="1200"/>
              </a:spcBef>
              <a:spcAft>
                <a:spcPts val="0"/>
              </a:spcAft>
              <a:buClr>
                <a:srgbClr val="1E1E1E"/>
              </a:buClr>
              <a:buSzPts val="1200"/>
              <a:buChar char="-"/>
            </a:pPr>
            <a:r>
              <a:rPr lang="en" sz="1200">
                <a:solidFill>
                  <a:srgbClr val="1E1E1E"/>
                </a:solidFill>
              </a:rPr>
              <a:t>Because it scraped out people’s opinion, it might be harmful to privacy and safety, as well as is inevitable to bias. </a:t>
            </a:r>
            <a:endParaRPr sz="1200">
              <a:solidFill>
                <a:srgbClr val="1E1E1E"/>
              </a:solidFill>
            </a:endParaRPr>
          </a:p>
          <a:p>
            <a:pPr indent="-304800" lvl="1" marL="457200" rtl="0" algn="l">
              <a:lnSpc>
                <a:spcPct val="95000"/>
              </a:lnSpc>
              <a:spcBef>
                <a:spcPts val="0"/>
              </a:spcBef>
              <a:spcAft>
                <a:spcPts val="0"/>
              </a:spcAft>
              <a:buClr>
                <a:srgbClr val="1E1E1E"/>
              </a:buClr>
              <a:buSzPts val="1200"/>
              <a:buChar char="-"/>
            </a:pPr>
            <a:r>
              <a:rPr lang="en" sz="1200">
                <a:solidFill>
                  <a:srgbClr val="1E1E1E"/>
                </a:solidFill>
              </a:rPr>
              <a:t>Capacity of the model is limited due to context dependency, language development and subjectivity. </a:t>
            </a:r>
            <a:endParaRPr sz="1200">
              <a:solidFill>
                <a:srgbClr val="1E1E1E"/>
              </a:solidFill>
            </a:endParaRPr>
          </a:p>
          <a:p>
            <a:pPr indent="-304800" lvl="1" marL="457200" rtl="0" algn="l">
              <a:lnSpc>
                <a:spcPct val="95000"/>
              </a:lnSpc>
              <a:spcBef>
                <a:spcPts val="0"/>
              </a:spcBef>
              <a:spcAft>
                <a:spcPts val="0"/>
              </a:spcAft>
              <a:buClr>
                <a:srgbClr val="1E1E1E"/>
              </a:buClr>
              <a:buSzPts val="1200"/>
              <a:buChar char="-"/>
            </a:pPr>
            <a:r>
              <a:rPr lang="en" sz="1200">
                <a:solidFill>
                  <a:srgbClr val="1E1E1E"/>
                </a:solidFill>
              </a:rPr>
              <a:t>It cannot do a more complex concept like sarcasm</a:t>
            </a:r>
            <a:endParaRPr sz="1200">
              <a:solidFill>
                <a:srgbClr val="1E1E1E"/>
              </a:solidFill>
            </a:endParaRPr>
          </a:p>
          <a:p>
            <a:pPr indent="0" lvl="0" marL="0" rtl="0" algn="l">
              <a:lnSpc>
                <a:spcPct val="95000"/>
              </a:lnSpc>
              <a:spcBef>
                <a:spcPts val="1200"/>
              </a:spcBef>
              <a:spcAft>
                <a:spcPts val="0"/>
              </a:spcAft>
              <a:buSzPts val="440"/>
              <a:buNone/>
            </a:pPr>
            <a:r>
              <a:rPr b="1" lang="en" sz="1200">
                <a:solidFill>
                  <a:srgbClr val="1E1E1E"/>
                </a:solidFill>
              </a:rPr>
              <a:t>Checking unintended bias in the trained model</a:t>
            </a:r>
            <a:endParaRPr b="1" sz="1200">
              <a:solidFill>
                <a:srgbClr val="1E1E1E"/>
              </a:solidFill>
            </a:endParaRPr>
          </a:p>
          <a:p>
            <a:pPr indent="-304800" lvl="1" marL="457200" rtl="0" algn="l">
              <a:lnSpc>
                <a:spcPct val="95000"/>
              </a:lnSpc>
              <a:spcBef>
                <a:spcPts val="1200"/>
              </a:spcBef>
              <a:spcAft>
                <a:spcPts val="0"/>
              </a:spcAft>
              <a:buClr>
                <a:srgbClr val="1E1E1E"/>
              </a:buClr>
              <a:buSzPts val="1200"/>
              <a:buChar char="-"/>
            </a:pPr>
            <a:r>
              <a:rPr lang="en" sz="1200">
                <a:solidFill>
                  <a:srgbClr val="1E1E1E"/>
                </a:solidFill>
              </a:rPr>
              <a:t>Using Receiver Operating Characteristic (ROC) and F1-Score (Settipalli &amp; Dasireddy, 2021)</a:t>
            </a:r>
            <a:endParaRPr sz="1200">
              <a:solidFill>
                <a:srgbClr val="1E1E1E"/>
              </a:solidFill>
            </a:endParaRPr>
          </a:p>
          <a:p>
            <a:pPr indent="0" lvl="0" marL="0" rtl="0" algn="l">
              <a:lnSpc>
                <a:spcPct val="95000"/>
              </a:lnSpc>
              <a:spcBef>
                <a:spcPts val="1200"/>
              </a:spcBef>
              <a:spcAft>
                <a:spcPts val="0"/>
              </a:spcAft>
              <a:buSzPts val="440"/>
              <a:buNone/>
            </a:pPr>
            <a:r>
              <a:rPr b="1" lang="en" sz="1200">
                <a:solidFill>
                  <a:srgbClr val="1E1E1E"/>
                </a:solidFill>
              </a:rPr>
              <a:t>Multi-labelled classification</a:t>
            </a:r>
            <a:endParaRPr b="1" sz="1200">
              <a:solidFill>
                <a:srgbClr val="1E1E1E"/>
              </a:solidFill>
            </a:endParaRPr>
          </a:p>
          <a:p>
            <a:pPr indent="-304800" lvl="0" marL="457200" rtl="0" algn="l">
              <a:lnSpc>
                <a:spcPct val="95000"/>
              </a:lnSpc>
              <a:spcBef>
                <a:spcPts val="1200"/>
              </a:spcBef>
              <a:spcAft>
                <a:spcPts val="0"/>
              </a:spcAft>
              <a:buClr>
                <a:srgbClr val="1E1E1E"/>
              </a:buClr>
              <a:buSzPts val="1200"/>
              <a:buChar char="-"/>
            </a:pPr>
            <a:r>
              <a:rPr lang="en" sz="1200">
                <a:solidFill>
                  <a:srgbClr val="1E1E1E"/>
                </a:solidFill>
              </a:rPr>
              <a:t>Specify labels. eg. threat, insult, hate crime</a:t>
            </a:r>
            <a:endParaRPr sz="1200">
              <a:solidFill>
                <a:srgbClr val="1E1E1E"/>
              </a:solidFill>
            </a:endParaRPr>
          </a:p>
          <a:p>
            <a:pPr indent="-304800" lvl="1" marL="457200" rtl="0" algn="l">
              <a:lnSpc>
                <a:spcPct val="95000"/>
              </a:lnSpc>
              <a:spcBef>
                <a:spcPts val="0"/>
              </a:spcBef>
              <a:spcAft>
                <a:spcPts val="0"/>
              </a:spcAft>
              <a:buClr>
                <a:srgbClr val="1E1E1E"/>
              </a:buClr>
              <a:buSzPts val="1200"/>
              <a:buChar char="-"/>
            </a:pPr>
            <a:r>
              <a:rPr lang="en" sz="1200">
                <a:solidFill>
                  <a:srgbClr val="1E1E1E"/>
                </a:solidFill>
              </a:rPr>
              <a:t>Someone did this with DistilBERT model</a:t>
            </a:r>
            <a:endParaRPr sz="1200">
              <a:solidFill>
                <a:srgbClr val="1E1E1E"/>
              </a:solidFill>
            </a:endParaRPr>
          </a:p>
          <a:p>
            <a:pPr indent="0" lvl="0" marL="0" rtl="0" algn="l">
              <a:lnSpc>
                <a:spcPct val="95000"/>
              </a:lnSpc>
              <a:spcBef>
                <a:spcPts val="1200"/>
              </a:spcBef>
              <a:spcAft>
                <a:spcPts val="1200"/>
              </a:spcAft>
              <a:buSzPts val="440"/>
              <a:buNone/>
            </a:pPr>
            <a:r>
              <a:t/>
            </a:r>
            <a:endParaRPr sz="1200">
              <a:solidFill>
                <a:srgbClr val="000000"/>
              </a:solidFill>
              <a:highlight>
                <a:srgbClr val="FFFFFF"/>
              </a:highlight>
              <a:latin typeface="Arial"/>
              <a:ea typeface="Arial"/>
              <a:cs typeface="Arial"/>
              <a:sym typeface="Arial"/>
            </a:endParaRPr>
          </a:p>
        </p:txBody>
      </p:sp>
      <p:sp>
        <p:nvSpPr>
          <p:cNvPr id="225" name="Google Shape;225;p29"/>
          <p:cNvSpPr txBox="1"/>
          <p:nvPr>
            <p:ph type="title"/>
          </p:nvPr>
        </p:nvSpPr>
        <p:spPr>
          <a:xfrm>
            <a:off x="729450" y="664389"/>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&amp; Future Work</a:t>
            </a:r>
            <a:endParaRPr sz="2300">
              <a:solidFill>
                <a:srgbClr val="1E1E1E"/>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0"/>
          <p:cNvSpPr txBox="1"/>
          <p:nvPr>
            <p:ph idx="1" type="body"/>
          </p:nvPr>
        </p:nvSpPr>
        <p:spPr>
          <a:xfrm>
            <a:off x="727650" y="1374275"/>
            <a:ext cx="7688700" cy="34191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en" sz="800" u="sng">
                <a:solidFill>
                  <a:schemeClr val="hlink"/>
                </a:solidFill>
                <a:hlinkClick r:id="rId3"/>
              </a:rPr>
              <a:t>https://www.kaggle.com/datasets/reihanenamdari/youtube-toxicity-data/data</a:t>
            </a:r>
            <a:endParaRPr sz="800"/>
          </a:p>
          <a:p>
            <a:pPr indent="0" lvl="0" marL="0" rtl="0" algn="l">
              <a:lnSpc>
                <a:spcPct val="80000"/>
              </a:lnSpc>
              <a:spcBef>
                <a:spcPts val="1200"/>
              </a:spcBef>
              <a:spcAft>
                <a:spcPts val="0"/>
              </a:spcAft>
              <a:buNone/>
            </a:pPr>
            <a:r>
              <a:rPr lang="en" sz="800" u="sng">
                <a:solidFill>
                  <a:schemeClr val="hlink"/>
                </a:solidFill>
                <a:hlinkClick r:id="rId4"/>
              </a:rPr>
              <a:t>https://huggingface.co/distilbert-base-uncased-finetuned-sst-2-english</a:t>
            </a:r>
            <a:endParaRPr sz="800"/>
          </a:p>
          <a:p>
            <a:pPr indent="0" lvl="0" marL="0" rtl="0" algn="l">
              <a:lnSpc>
                <a:spcPct val="80000"/>
              </a:lnSpc>
              <a:spcBef>
                <a:spcPts val="1200"/>
              </a:spcBef>
              <a:spcAft>
                <a:spcPts val="0"/>
              </a:spcAft>
              <a:buNone/>
            </a:pPr>
            <a:r>
              <a:rPr lang="en" sz="800" u="sng">
                <a:solidFill>
                  <a:schemeClr val="hlink"/>
                </a:solidFill>
                <a:hlinkClick r:id="rId5"/>
              </a:rPr>
              <a:t>https://huggingface.co/docs/transformers/v4.15.0/training</a:t>
            </a:r>
            <a:endParaRPr sz="800"/>
          </a:p>
          <a:p>
            <a:pPr indent="0" lvl="0" marL="0" rtl="0" algn="l">
              <a:lnSpc>
                <a:spcPct val="80000"/>
              </a:lnSpc>
              <a:spcBef>
                <a:spcPts val="1200"/>
              </a:spcBef>
              <a:spcAft>
                <a:spcPts val="0"/>
              </a:spcAft>
              <a:buNone/>
            </a:pPr>
            <a:r>
              <a:rPr lang="en" sz="800" u="sng">
                <a:solidFill>
                  <a:schemeClr val="hlink"/>
                </a:solidFill>
                <a:hlinkClick r:id="rId6"/>
              </a:rPr>
              <a:t>https://colab.research.google.com/drive/1t-NJadXsPTDT6EWIR0PRzpn5o8oMHzp3?usp=sharing#scrollTo=oB-ikgCN77wP</a:t>
            </a:r>
            <a:endParaRPr sz="800"/>
          </a:p>
          <a:p>
            <a:pPr indent="0" lvl="0" marL="0" rtl="0" algn="l">
              <a:lnSpc>
                <a:spcPct val="80000"/>
              </a:lnSpc>
              <a:spcBef>
                <a:spcPts val="1200"/>
              </a:spcBef>
              <a:spcAft>
                <a:spcPts val="0"/>
              </a:spcAft>
              <a:buNone/>
            </a:pPr>
            <a:r>
              <a:rPr lang="en" sz="800" u="sng">
                <a:solidFill>
                  <a:schemeClr val="hlink"/>
                </a:solidFill>
                <a:hlinkClick r:id="rId7"/>
              </a:rPr>
              <a:t>https://colab.research.google.com/github/nkthiebaut/nkthiebaut.github.io/blob/source/content/toxic_comments_transformer.ipynb</a:t>
            </a:r>
            <a:r>
              <a:rPr lang="en" sz="800"/>
              <a:t> </a:t>
            </a:r>
            <a:endParaRPr sz="800"/>
          </a:p>
          <a:p>
            <a:pPr indent="0" lvl="0" marL="0" rtl="0" algn="l">
              <a:lnSpc>
                <a:spcPct val="80000"/>
              </a:lnSpc>
              <a:spcBef>
                <a:spcPts val="1200"/>
              </a:spcBef>
              <a:spcAft>
                <a:spcPts val="0"/>
              </a:spcAft>
              <a:buNone/>
            </a:pPr>
            <a:r>
              <a:rPr lang="en" sz="800" u="sng">
                <a:solidFill>
                  <a:schemeClr val="hlink"/>
                </a:solidFill>
                <a:hlinkClick r:id="rId8"/>
              </a:rPr>
              <a:t>https://www.diva-portal.org/smash/get/diva2:1534152/FULLTEXT02.pdf</a:t>
            </a:r>
            <a:r>
              <a:rPr lang="en" sz="800"/>
              <a:t> </a:t>
            </a:r>
            <a:endParaRPr sz="800"/>
          </a:p>
          <a:p>
            <a:pPr indent="0" lvl="0" marL="0" rtl="0" algn="l">
              <a:lnSpc>
                <a:spcPct val="80000"/>
              </a:lnSpc>
              <a:spcBef>
                <a:spcPts val="1200"/>
              </a:spcBef>
              <a:spcAft>
                <a:spcPts val="0"/>
              </a:spcAft>
              <a:buNone/>
            </a:pPr>
            <a:r>
              <a:rPr lang="en" sz="800" u="sng">
                <a:solidFill>
                  <a:schemeClr val="hlink"/>
                </a:solidFill>
                <a:hlinkClick r:id="rId9"/>
              </a:rPr>
              <a:t>https://arxiv.org/pdf/2302.14270.pdf</a:t>
            </a:r>
            <a:r>
              <a:rPr lang="en" sz="800"/>
              <a:t> </a:t>
            </a:r>
            <a:endParaRPr sz="800"/>
          </a:p>
          <a:p>
            <a:pPr indent="0" lvl="0" marL="0" rtl="0" algn="l">
              <a:lnSpc>
                <a:spcPct val="115714"/>
              </a:lnSpc>
              <a:spcBef>
                <a:spcPts val="1200"/>
              </a:spcBef>
              <a:spcAft>
                <a:spcPts val="0"/>
              </a:spcAft>
              <a:buClr>
                <a:schemeClr val="dk1"/>
              </a:buClr>
              <a:buSzPts val="440"/>
              <a:buFont typeface="Arial"/>
              <a:buNone/>
            </a:pPr>
            <a:r>
              <a:rPr lang="en" sz="800" u="sng">
                <a:solidFill>
                  <a:schemeClr val="accent5"/>
                </a:solidFill>
                <a:hlinkClick r:id="rId10">
                  <a:extLst>
                    <a:ext uri="{A12FA001-AC4F-418D-AE19-62706E023703}">
                      <ahyp:hlinkClr val="tx"/>
                    </a:ext>
                  </a:extLst>
                </a:hlinkClick>
              </a:rPr>
              <a:t>https://www.baeldung.com/cs/neural-network-pre-training#:~:text=Furthermore%2C%20pre%2Dtrained%20models%20have,require%20lesser%20data%20to%20converge</a:t>
            </a:r>
            <a:r>
              <a:rPr lang="en" sz="800">
                <a:solidFill>
                  <a:srgbClr val="1E1E1E"/>
                </a:solidFill>
              </a:rPr>
              <a:t>. </a:t>
            </a:r>
            <a:endParaRPr sz="800">
              <a:solidFill>
                <a:srgbClr val="1E1E1E"/>
              </a:solidFill>
            </a:endParaRPr>
          </a:p>
          <a:p>
            <a:pPr indent="0" lvl="0" marL="0" rtl="0" algn="l">
              <a:lnSpc>
                <a:spcPct val="95000"/>
              </a:lnSpc>
              <a:spcBef>
                <a:spcPts val="0"/>
              </a:spcBef>
              <a:spcAft>
                <a:spcPts val="0"/>
              </a:spcAft>
              <a:buClr>
                <a:srgbClr val="000000"/>
              </a:buClr>
              <a:buSzPts val="440"/>
              <a:buFont typeface="Arial"/>
              <a:buNone/>
            </a:pPr>
            <a:r>
              <a:rPr lang="en" sz="800" u="sng">
                <a:solidFill>
                  <a:schemeClr val="accent5"/>
                </a:solidFill>
                <a:hlinkClick r:id="rId11">
                  <a:extLst>
                    <a:ext uri="{A12FA001-AC4F-418D-AE19-62706E023703}">
                      <ahyp:hlinkClr val="tx"/>
                    </a:ext>
                  </a:extLst>
                </a:hlinkClick>
              </a:rPr>
              <a:t>https://www.tensorflow.org/tutorials/images/transfer_learning</a:t>
            </a:r>
            <a:r>
              <a:rPr lang="en" sz="800"/>
              <a:t> </a:t>
            </a:r>
            <a:endParaRPr sz="800"/>
          </a:p>
          <a:p>
            <a:pPr indent="0" lvl="0" marL="0" rtl="0" algn="l">
              <a:lnSpc>
                <a:spcPct val="95000"/>
              </a:lnSpc>
              <a:spcBef>
                <a:spcPts val="1200"/>
              </a:spcBef>
              <a:spcAft>
                <a:spcPts val="0"/>
              </a:spcAft>
              <a:buNone/>
            </a:pPr>
            <a:r>
              <a:rPr lang="en" sz="800" u="sng">
                <a:solidFill>
                  <a:schemeClr val="accent5"/>
                </a:solidFill>
                <a:hlinkClick r:id="rId12">
                  <a:extLst>
                    <a:ext uri="{A12FA001-AC4F-418D-AE19-62706E023703}">
                      <ahyp:hlinkClr val="tx"/>
                    </a:ext>
                  </a:extLst>
                </a:hlinkClick>
              </a:rPr>
              <a:t>https://huggingface.co/docs/hub/index#whats-the-hugging-face-hub</a:t>
            </a:r>
            <a:r>
              <a:rPr lang="en" sz="800"/>
              <a:t> </a:t>
            </a:r>
            <a:endParaRPr sz="800"/>
          </a:p>
          <a:p>
            <a:pPr indent="0" lvl="0" marL="0" rtl="0" algn="l">
              <a:spcBef>
                <a:spcPts val="1200"/>
              </a:spcBef>
              <a:spcAft>
                <a:spcPts val="500"/>
              </a:spcAft>
              <a:buNone/>
            </a:pPr>
            <a:r>
              <a:rPr lang="en" sz="800" u="sng">
                <a:solidFill>
                  <a:schemeClr val="accent5"/>
                </a:solidFill>
                <a:hlinkClick r:id="rId13">
                  <a:extLst>
                    <a:ext uri="{A12FA001-AC4F-418D-AE19-62706E023703}">
                      <ahyp:hlinkClr val="tx"/>
                    </a:ext>
                  </a:extLst>
                </a:hlinkClick>
              </a:rPr>
              <a:t>https://arxiv.org/abs/1910.01108</a:t>
            </a:r>
            <a:r>
              <a:rPr lang="en" sz="800">
                <a:solidFill>
                  <a:srgbClr val="1E1E1E"/>
                </a:solidFill>
              </a:rPr>
              <a:t> </a:t>
            </a:r>
            <a:endParaRPr sz="800"/>
          </a:p>
        </p:txBody>
      </p:sp>
      <p:sp>
        <p:nvSpPr>
          <p:cNvPr id="231" name="Google Shape;231;p30"/>
          <p:cNvSpPr txBox="1"/>
          <p:nvPr>
            <p:ph type="title"/>
          </p:nvPr>
        </p:nvSpPr>
        <p:spPr>
          <a:xfrm>
            <a:off x="729450" y="664389"/>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sz="2300">
              <a:solidFill>
                <a:srgbClr val="1E1E1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664389"/>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94" name="Google Shape;94;p14"/>
          <p:cNvSpPr txBox="1"/>
          <p:nvPr>
            <p:ph idx="1" type="body"/>
          </p:nvPr>
        </p:nvSpPr>
        <p:spPr>
          <a:xfrm>
            <a:off x="729450" y="1334132"/>
            <a:ext cx="7688700" cy="2261100"/>
          </a:xfrm>
          <a:prstGeom prst="rect">
            <a:avLst/>
          </a:prstGeom>
        </p:spPr>
        <p:txBody>
          <a:bodyPr anchorCtr="0" anchor="t" bIns="91425" lIns="91425" spcFirstLastPara="1" rIns="91425" wrap="square" tIns="91425">
            <a:noAutofit/>
          </a:bodyPr>
          <a:lstStyle/>
          <a:p>
            <a:pPr indent="0" lvl="0" marL="0" rtl="0" algn="l">
              <a:lnSpc>
                <a:spcPct val="115714"/>
              </a:lnSpc>
              <a:spcBef>
                <a:spcPts val="0"/>
              </a:spcBef>
              <a:spcAft>
                <a:spcPts val="0"/>
              </a:spcAft>
              <a:buClr>
                <a:schemeClr val="dk1"/>
              </a:buClr>
              <a:buSzPts val="440"/>
              <a:buFont typeface="Arial"/>
              <a:buNone/>
            </a:pPr>
            <a:r>
              <a:rPr lang="en" sz="1260">
                <a:solidFill>
                  <a:srgbClr val="1E1E1E"/>
                </a:solidFill>
              </a:rPr>
              <a:t>Hugging Face is a community for learning about and advancing machine learning. One can find many machine learning models, datasets and demo apps on Hugging Face Hub. It’s purpose is to help the community to advance </a:t>
            </a:r>
            <a:r>
              <a:rPr b="1" lang="en" sz="1260">
                <a:solidFill>
                  <a:srgbClr val="1E1E1E"/>
                </a:solidFill>
              </a:rPr>
              <a:t>Open, Collaborative, and Responsible </a:t>
            </a:r>
            <a:r>
              <a:rPr lang="en" sz="1260">
                <a:solidFill>
                  <a:srgbClr val="1E1E1E"/>
                </a:solidFill>
              </a:rPr>
              <a:t>Machine Learning. (Hugging Face, n.d.)</a:t>
            </a:r>
            <a:endParaRPr sz="1260">
              <a:solidFill>
                <a:srgbClr val="1E1E1E"/>
              </a:solidFill>
            </a:endParaRPr>
          </a:p>
          <a:p>
            <a:pPr indent="0" lvl="0" marL="0" rtl="0" algn="l">
              <a:lnSpc>
                <a:spcPct val="115714"/>
              </a:lnSpc>
              <a:spcBef>
                <a:spcPts val="0"/>
              </a:spcBef>
              <a:spcAft>
                <a:spcPts val="0"/>
              </a:spcAft>
              <a:buClr>
                <a:schemeClr val="dk1"/>
              </a:buClr>
              <a:buSzPts val="440"/>
              <a:buFont typeface="Arial"/>
              <a:buNone/>
            </a:pPr>
            <a:r>
              <a:t/>
            </a:r>
            <a:endParaRPr sz="1260">
              <a:solidFill>
                <a:srgbClr val="1E1E1E"/>
              </a:solidFill>
            </a:endParaRPr>
          </a:p>
          <a:p>
            <a:pPr indent="0" lvl="0" marL="0" rtl="0" algn="l">
              <a:lnSpc>
                <a:spcPct val="115714"/>
              </a:lnSpc>
              <a:spcBef>
                <a:spcPts val="0"/>
              </a:spcBef>
              <a:spcAft>
                <a:spcPts val="0"/>
              </a:spcAft>
              <a:buClr>
                <a:schemeClr val="dk1"/>
              </a:buClr>
              <a:buSzPts val="440"/>
              <a:buFont typeface="Arial"/>
              <a:buNone/>
            </a:pPr>
            <a:r>
              <a:rPr lang="en" sz="1260">
                <a:solidFill>
                  <a:srgbClr val="1E1E1E"/>
                </a:solidFill>
              </a:rPr>
              <a:t>“A pre-trained model is a saved network that was previously trained on a large dataset […] You either use the pretrained model as is or use transfer learning to customize this model to a given task” (TensorFlow, n.d.). </a:t>
            </a:r>
            <a:endParaRPr sz="1260">
              <a:solidFill>
                <a:srgbClr val="1E1E1E"/>
              </a:solidFill>
            </a:endParaRPr>
          </a:p>
          <a:p>
            <a:pPr indent="0" lvl="0" marL="0" rtl="0" algn="l">
              <a:lnSpc>
                <a:spcPct val="115714"/>
              </a:lnSpc>
              <a:spcBef>
                <a:spcPts val="0"/>
              </a:spcBef>
              <a:spcAft>
                <a:spcPts val="0"/>
              </a:spcAft>
              <a:buClr>
                <a:schemeClr val="dk1"/>
              </a:buClr>
              <a:buSzPts val="440"/>
              <a:buFont typeface="Arial"/>
              <a:buNone/>
            </a:pPr>
            <a:r>
              <a:t/>
            </a:r>
            <a:endParaRPr sz="1260">
              <a:solidFill>
                <a:srgbClr val="1E1E1E"/>
              </a:solidFill>
            </a:endParaRPr>
          </a:p>
          <a:p>
            <a:pPr indent="0" lvl="0" marL="0" rtl="0" algn="l">
              <a:lnSpc>
                <a:spcPct val="115714"/>
              </a:lnSpc>
              <a:spcBef>
                <a:spcPts val="0"/>
              </a:spcBef>
              <a:spcAft>
                <a:spcPts val="0"/>
              </a:spcAft>
              <a:buClr>
                <a:schemeClr val="dk1"/>
              </a:buClr>
              <a:buSzPts val="440"/>
              <a:buFont typeface="Arial"/>
              <a:buNone/>
            </a:pPr>
            <a:r>
              <a:rPr lang="en" sz="1260">
                <a:solidFill>
                  <a:srgbClr val="1E1E1E"/>
                </a:solidFill>
              </a:rPr>
              <a:t>Using pretrained models is very </a:t>
            </a:r>
            <a:r>
              <a:rPr b="1" lang="en" sz="1260">
                <a:solidFill>
                  <a:srgbClr val="1E1E1E"/>
                </a:solidFill>
              </a:rPr>
              <a:t>Convenient and Time-saving. </a:t>
            </a:r>
            <a:r>
              <a:rPr lang="en" sz="1260">
                <a:solidFill>
                  <a:srgbClr val="1E1E1E"/>
                </a:solidFill>
              </a:rPr>
              <a:t>There is no need to build a model from scratch, thus making the data processing and analyzing much faster (Baeldung, March 2023).</a:t>
            </a:r>
            <a:endParaRPr sz="1260">
              <a:solidFill>
                <a:srgbClr val="1E1E1E"/>
              </a:solidFill>
            </a:endParaRPr>
          </a:p>
          <a:p>
            <a:pPr indent="0" lvl="0" marL="0" rtl="0" algn="l">
              <a:lnSpc>
                <a:spcPct val="115714"/>
              </a:lnSpc>
              <a:spcBef>
                <a:spcPts val="0"/>
              </a:spcBef>
              <a:spcAft>
                <a:spcPts val="0"/>
              </a:spcAft>
              <a:buClr>
                <a:schemeClr val="dk1"/>
              </a:buClr>
              <a:buSzPts val="440"/>
              <a:buFont typeface="Arial"/>
              <a:buNone/>
            </a:pPr>
            <a:r>
              <a:t/>
            </a:r>
            <a:endParaRPr sz="1260">
              <a:solidFill>
                <a:srgbClr val="1E1E1E"/>
              </a:solidFill>
            </a:endParaRPr>
          </a:p>
          <a:p>
            <a:pPr indent="0" lvl="0" marL="0" rtl="0" algn="l">
              <a:lnSpc>
                <a:spcPct val="95000"/>
              </a:lnSpc>
              <a:spcBef>
                <a:spcPts val="0"/>
              </a:spcBef>
              <a:spcAft>
                <a:spcPts val="1200"/>
              </a:spcAft>
              <a:buSzPts val="440"/>
              <a:buNone/>
            </a:pPr>
            <a:r>
              <a:t/>
            </a:r>
            <a:endParaRPr sz="82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idx="1" type="body"/>
          </p:nvPr>
        </p:nvSpPr>
        <p:spPr>
          <a:xfrm>
            <a:off x="488150" y="1476225"/>
            <a:ext cx="3563100" cy="3054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1E1E1E"/>
              </a:buClr>
              <a:buSzPts val="1300"/>
              <a:buChar char="-"/>
            </a:pPr>
            <a:r>
              <a:rPr lang="en">
                <a:solidFill>
                  <a:srgbClr val="1E1E1E"/>
                </a:solidFill>
              </a:rPr>
              <a:t>Social Platforms have become a platform for people to express their opinions and engage in discussions. </a:t>
            </a:r>
            <a:endParaRPr>
              <a:solidFill>
                <a:srgbClr val="1E1E1E"/>
              </a:solidFill>
            </a:endParaRPr>
          </a:p>
          <a:p>
            <a:pPr indent="-311150" lvl="0" marL="457200" rtl="0" algn="l">
              <a:spcBef>
                <a:spcPts val="0"/>
              </a:spcBef>
              <a:spcAft>
                <a:spcPts val="0"/>
              </a:spcAft>
              <a:buClr>
                <a:srgbClr val="1E1E1E"/>
              </a:buClr>
              <a:buSzPts val="1300"/>
              <a:buChar char="-"/>
            </a:pPr>
            <a:r>
              <a:rPr lang="en">
                <a:solidFill>
                  <a:srgbClr val="1E1E1E"/>
                </a:solidFill>
              </a:rPr>
              <a:t>Those social platforms’ data especially in text form can include hate speech, personal attacks, and toxicity. </a:t>
            </a:r>
            <a:endParaRPr>
              <a:solidFill>
                <a:srgbClr val="1E1E1E"/>
              </a:solidFill>
            </a:endParaRPr>
          </a:p>
          <a:p>
            <a:pPr indent="-311150" lvl="0" marL="457200" rtl="0" algn="l">
              <a:spcBef>
                <a:spcPts val="0"/>
              </a:spcBef>
              <a:spcAft>
                <a:spcPts val="0"/>
              </a:spcAft>
              <a:buClr>
                <a:srgbClr val="1E1E1E"/>
              </a:buClr>
              <a:buSzPts val="1300"/>
              <a:buChar char="-"/>
            </a:pPr>
            <a:r>
              <a:rPr lang="en">
                <a:solidFill>
                  <a:srgbClr val="1E1E1E"/>
                </a:solidFill>
              </a:rPr>
              <a:t>Showcase the model that are designed to counter these toxic comments, which later can be applied in those platforms to make a more positive online environment (if needed). </a:t>
            </a:r>
            <a:endParaRPr>
              <a:solidFill>
                <a:srgbClr val="1E1E1E"/>
              </a:solidFill>
            </a:endParaRPr>
          </a:p>
        </p:txBody>
      </p:sp>
      <p:pic>
        <p:nvPicPr>
          <p:cNvPr id="100" name="Google Shape;100;p15">
            <a:hlinkClick r:id="rId3"/>
          </p:cNvPr>
          <p:cNvPicPr preferRelativeResize="0"/>
          <p:nvPr/>
        </p:nvPicPr>
        <p:blipFill>
          <a:blip r:embed="rId4">
            <a:alphaModFix/>
          </a:blip>
          <a:stretch>
            <a:fillRect/>
          </a:stretch>
        </p:blipFill>
        <p:spPr>
          <a:xfrm>
            <a:off x="4214050" y="1476200"/>
            <a:ext cx="4515999" cy="3054350"/>
          </a:xfrm>
          <a:prstGeom prst="rect">
            <a:avLst/>
          </a:prstGeom>
          <a:noFill/>
          <a:ln>
            <a:noFill/>
          </a:ln>
        </p:spPr>
      </p:pic>
      <p:sp>
        <p:nvSpPr>
          <p:cNvPr id="101" name="Google Shape;101;p15"/>
          <p:cNvSpPr txBox="1"/>
          <p:nvPr>
            <p:ph type="title"/>
          </p:nvPr>
        </p:nvSpPr>
        <p:spPr>
          <a:xfrm>
            <a:off x="729450" y="664389"/>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&amp; Motivation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6"/>
          <p:cNvPicPr preferRelativeResize="0"/>
          <p:nvPr/>
        </p:nvPicPr>
        <p:blipFill rotWithShape="1">
          <a:blip r:embed="rId3">
            <a:alphaModFix/>
          </a:blip>
          <a:srcRect b="0" l="0" r="0" t="83978"/>
          <a:stretch/>
        </p:blipFill>
        <p:spPr>
          <a:xfrm>
            <a:off x="106750" y="4392075"/>
            <a:ext cx="3249050" cy="317136"/>
          </a:xfrm>
          <a:prstGeom prst="rect">
            <a:avLst/>
          </a:prstGeom>
          <a:noFill/>
          <a:ln>
            <a:noFill/>
          </a:ln>
        </p:spPr>
      </p:pic>
      <p:pic>
        <p:nvPicPr>
          <p:cNvPr id="107" name="Google Shape;107;p16"/>
          <p:cNvPicPr preferRelativeResize="0"/>
          <p:nvPr/>
        </p:nvPicPr>
        <p:blipFill>
          <a:blip r:embed="rId4">
            <a:alphaModFix/>
          </a:blip>
          <a:stretch>
            <a:fillRect/>
          </a:stretch>
        </p:blipFill>
        <p:spPr>
          <a:xfrm>
            <a:off x="3494850" y="2200425"/>
            <a:ext cx="5445623" cy="1828349"/>
          </a:xfrm>
          <a:prstGeom prst="rect">
            <a:avLst/>
          </a:prstGeom>
          <a:noFill/>
          <a:ln>
            <a:noFill/>
          </a:ln>
        </p:spPr>
      </p:pic>
      <p:sp>
        <p:nvSpPr>
          <p:cNvPr id="108" name="Google Shape;108;p16"/>
          <p:cNvSpPr txBox="1"/>
          <p:nvPr/>
        </p:nvSpPr>
        <p:spPr>
          <a:xfrm>
            <a:off x="1651800" y="2313251"/>
            <a:ext cx="1587600" cy="31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44546A"/>
                </a:solidFill>
                <a:latin typeface="Lato"/>
                <a:ea typeface="Lato"/>
                <a:cs typeface="Lato"/>
                <a:sym typeface="Lato"/>
              </a:rPr>
              <a:t>Import libraries &amp; Print dataset</a:t>
            </a:r>
            <a:endParaRPr b="1" i="1" sz="1200">
              <a:solidFill>
                <a:srgbClr val="44546A"/>
              </a:solidFill>
              <a:latin typeface="Lato"/>
              <a:ea typeface="Lato"/>
              <a:cs typeface="Lato"/>
              <a:sym typeface="Lato"/>
            </a:endParaRPr>
          </a:p>
        </p:txBody>
      </p:sp>
      <p:sp>
        <p:nvSpPr>
          <p:cNvPr id="109" name="Google Shape;109;p16"/>
          <p:cNvSpPr txBox="1"/>
          <p:nvPr/>
        </p:nvSpPr>
        <p:spPr>
          <a:xfrm>
            <a:off x="729450" y="1739325"/>
            <a:ext cx="7963500" cy="3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1E1E1E"/>
                </a:solidFill>
                <a:latin typeface="Lato"/>
                <a:ea typeface="Lato"/>
                <a:cs typeface="Lato"/>
                <a:sym typeface="Lato"/>
              </a:rPr>
              <a:t>Youtube comment dataset from Kaggle on Ferguson Unrest; involving  government and police aspects</a:t>
            </a:r>
            <a:endParaRPr sz="1700">
              <a:solidFill>
                <a:srgbClr val="1E1E1E"/>
              </a:solidFill>
              <a:latin typeface="Lato"/>
              <a:ea typeface="Lato"/>
              <a:cs typeface="Lato"/>
              <a:sym typeface="Lato"/>
            </a:endParaRPr>
          </a:p>
          <a:p>
            <a:pPr indent="0" lvl="0" marL="0" rtl="0" algn="l">
              <a:lnSpc>
                <a:spcPct val="115000"/>
              </a:lnSpc>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1200"/>
              </a:spcBef>
              <a:spcAft>
                <a:spcPts val="0"/>
              </a:spcAft>
              <a:buNone/>
            </a:pPr>
            <a:r>
              <a:t/>
            </a:r>
            <a:endParaRPr sz="1700">
              <a:solidFill>
                <a:srgbClr val="1E1E1E"/>
              </a:solidFill>
              <a:latin typeface="Lato"/>
              <a:ea typeface="Lato"/>
              <a:cs typeface="Lato"/>
              <a:sym typeface="Lato"/>
            </a:endParaRPr>
          </a:p>
        </p:txBody>
      </p:sp>
      <p:sp>
        <p:nvSpPr>
          <p:cNvPr id="110" name="Google Shape;110;p16"/>
          <p:cNvSpPr txBox="1"/>
          <p:nvPr>
            <p:ph type="title"/>
          </p:nvPr>
        </p:nvSpPr>
        <p:spPr>
          <a:xfrm>
            <a:off x="729450" y="664389"/>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&amp; Preprocessing</a:t>
            </a:r>
            <a:endParaRPr/>
          </a:p>
        </p:txBody>
      </p:sp>
      <p:pic>
        <p:nvPicPr>
          <p:cNvPr id="111" name="Google Shape;111;p16"/>
          <p:cNvPicPr preferRelativeResize="0"/>
          <p:nvPr/>
        </p:nvPicPr>
        <p:blipFill>
          <a:blip r:embed="rId5">
            <a:alphaModFix/>
          </a:blip>
          <a:stretch>
            <a:fillRect/>
          </a:stretch>
        </p:blipFill>
        <p:spPr>
          <a:xfrm>
            <a:off x="106750" y="2723575"/>
            <a:ext cx="3249051" cy="1522495"/>
          </a:xfrm>
          <a:prstGeom prst="rect">
            <a:avLst/>
          </a:prstGeom>
          <a:noFill/>
          <a:ln>
            <a:noFill/>
          </a:ln>
        </p:spPr>
      </p:pic>
      <p:cxnSp>
        <p:nvCxnSpPr>
          <p:cNvPr id="112" name="Google Shape;112;p16"/>
          <p:cNvCxnSpPr/>
          <p:nvPr/>
        </p:nvCxnSpPr>
        <p:spPr>
          <a:xfrm flipH="1" rot="10800000">
            <a:off x="2794000" y="2723575"/>
            <a:ext cx="931500" cy="423300"/>
          </a:xfrm>
          <a:prstGeom prst="straightConnector1">
            <a:avLst/>
          </a:prstGeom>
          <a:noFill/>
          <a:ln cap="flat" cmpd="sng" w="19050">
            <a:solidFill>
              <a:srgbClr val="1F2C8F"/>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7"/>
          <p:cNvPicPr preferRelativeResize="0"/>
          <p:nvPr/>
        </p:nvPicPr>
        <p:blipFill>
          <a:blip r:embed="rId4">
            <a:alphaModFix/>
          </a:blip>
          <a:stretch>
            <a:fillRect/>
          </a:stretch>
        </p:blipFill>
        <p:spPr>
          <a:xfrm>
            <a:off x="362550" y="856624"/>
            <a:ext cx="2762200" cy="879325"/>
          </a:xfrm>
          <a:prstGeom prst="rect">
            <a:avLst/>
          </a:prstGeom>
          <a:noFill/>
          <a:ln>
            <a:noFill/>
          </a:ln>
        </p:spPr>
      </p:pic>
      <p:pic>
        <p:nvPicPr>
          <p:cNvPr id="118" name="Google Shape;118;p17"/>
          <p:cNvPicPr preferRelativeResize="0"/>
          <p:nvPr/>
        </p:nvPicPr>
        <p:blipFill>
          <a:blip r:embed="rId5">
            <a:alphaModFix/>
          </a:blip>
          <a:stretch>
            <a:fillRect/>
          </a:stretch>
        </p:blipFill>
        <p:spPr>
          <a:xfrm>
            <a:off x="988924" y="1396822"/>
            <a:ext cx="2868450" cy="1613825"/>
          </a:xfrm>
          <a:prstGeom prst="rect">
            <a:avLst/>
          </a:prstGeom>
          <a:noFill/>
          <a:ln>
            <a:noFill/>
          </a:ln>
        </p:spPr>
      </p:pic>
      <p:pic>
        <p:nvPicPr>
          <p:cNvPr id="119" name="Google Shape;119;p17"/>
          <p:cNvPicPr preferRelativeResize="0"/>
          <p:nvPr/>
        </p:nvPicPr>
        <p:blipFill>
          <a:blip r:embed="rId6">
            <a:alphaModFix/>
          </a:blip>
          <a:stretch>
            <a:fillRect/>
          </a:stretch>
        </p:blipFill>
        <p:spPr>
          <a:xfrm>
            <a:off x="4766400" y="1215450"/>
            <a:ext cx="3365275" cy="1519400"/>
          </a:xfrm>
          <a:prstGeom prst="rect">
            <a:avLst/>
          </a:prstGeom>
          <a:noFill/>
          <a:ln>
            <a:noFill/>
          </a:ln>
        </p:spPr>
      </p:pic>
      <p:pic>
        <p:nvPicPr>
          <p:cNvPr id="120" name="Google Shape;120;p17"/>
          <p:cNvPicPr preferRelativeResize="0"/>
          <p:nvPr/>
        </p:nvPicPr>
        <p:blipFill>
          <a:blip r:embed="rId7">
            <a:alphaModFix/>
          </a:blip>
          <a:stretch>
            <a:fillRect/>
          </a:stretch>
        </p:blipFill>
        <p:spPr>
          <a:xfrm>
            <a:off x="4726100" y="665325"/>
            <a:ext cx="3445866" cy="428300"/>
          </a:xfrm>
          <a:prstGeom prst="rect">
            <a:avLst/>
          </a:prstGeom>
          <a:noFill/>
          <a:ln>
            <a:noFill/>
          </a:ln>
        </p:spPr>
      </p:pic>
      <p:pic>
        <p:nvPicPr>
          <p:cNvPr id="121" name="Google Shape;121;p17"/>
          <p:cNvPicPr preferRelativeResize="0"/>
          <p:nvPr/>
        </p:nvPicPr>
        <p:blipFill>
          <a:blip r:embed="rId8">
            <a:alphaModFix/>
          </a:blip>
          <a:stretch>
            <a:fillRect/>
          </a:stretch>
        </p:blipFill>
        <p:spPr>
          <a:xfrm>
            <a:off x="4726099" y="3010650"/>
            <a:ext cx="4730926" cy="1963575"/>
          </a:xfrm>
          <a:prstGeom prst="rect">
            <a:avLst/>
          </a:prstGeom>
          <a:noFill/>
          <a:ln>
            <a:noFill/>
          </a:ln>
        </p:spPr>
      </p:pic>
      <p:pic>
        <p:nvPicPr>
          <p:cNvPr id="122" name="Google Shape;122;p17"/>
          <p:cNvPicPr preferRelativeResize="0"/>
          <p:nvPr/>
        </p:nvPicPr>
        <p:blipFill rotWithShape="1">
          <a:blip r:embed="rId9">
            <a:alphaModFix/>
          </a:blip>
          <a:srcRect b="81057" l="0" r="0" t="0"/>
          <a:stretch/>
        </p:blipFill>
        <p:spPr>
          <a:xfrm>
            <a:off x="377575" y="3422726"/>
            <a:ext cx="4042025" cy="428300"/>
          </a:xfrm>
          <a:prstGeom prst="rect">
            <a:avLst/>
          </a:prstGeom>
          <a:noFill/>
          <a:ln>
            <a:noFill/>
          </a:ln>
        </p:spPr>
      </p:pic>
      <p:pic>
        <p:nvPicPr>
          <p:cNvPr id="123" name="Google Shape;123;p17"/>
          <p:cNvPicPr preferRelativeResize="0"/>
          <p:nvPr/>
        </p:nvPicPr>
        <p:blipFill rotWithShape="1">
          <a:blip r:embed="rId10">
            <a:alphaModFix/>
          </a:blip>
          <a:srcRect b="0" l="0" r="0" t="69294"/>
          <a:stretch/>
        </p:blipFill>
        <p:spPr>
          <a:xfrm>
            <a:off x="142850" y="3990625"/>
            <a:ext cx="4429151" cy="760230"/>
          </a:xfrm>
          <a:prstGeom prst="rect">
            <a:avLst/>
          </a:prstGeom>
          <a:noFill/>
          <a:ln>
            <a:noFill/>
          </a:ln>
        </p:spPr>
      </p:pic>
      <p:sp>
        <p:nvSpPr>
          <p:cNvPr id="124" name="Google Shape;124;p17"/>
          <p:cNvSpPr txBox="1"/>
          <p:nvPr/>
        </p:nvSpPr>
        <p:spPr>
          <a:xfrm>
            <a:off x="2009150" y="669125"/>
            <a:ext cx="2349600" cy="53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44546A"/>
                </a:solidFill>
                <a:latin typeface="Lato"/>
                <a:ea typeface="Lato"/>
                <a:cs typeface="Lato"/>
                <a:sym typeface="Lato"/>
              </a:rPr>
              <a:t>Take only necessary columns</a:t>
            </a:r>
            <a:endParaRPr b="1" i="1" sz="1200">
              <a:solidFill>
                <a:srgbClr val="44546A"/>
              </a:solidFill>
              <a:latin typeface="Lato"/>
              <a:ea typeface="Lato"/>
              <a:cs typeface="Lato"/>
              <a:sym typeface="Lato"/>
            </a:endParaRPr>
          </a:p>
        </p:txBody>
      </p:sp>
      <p:cxnSp>
        <p:nvCxnSpPr>
          <p:cNvPr id="125" name="Google Shape;125;p17"/>
          <p:cNvCxnSpPr/>
          <p:nvPr/>
        </p:nvCxnSpPr>
        <p:spPr>
          <a:xfrm>
            <a:off x="3545900" y="1298875"/>
            <a:ext cx="1407300" cy="378600"/>
          </a:xfrm>
          <a:prstGeom prst="straightConnector1">
            <a:avLst/>
          </a:prstGeom>
          <a:noFill/>
          <a:ln cap="flat" cmpd="sng" w="19050">
            <a:solidFill>
              <a:srgbClr val="1F2C8F"/>
            </a:solidFill>
            <a:prstDash val="solid"/>
            <a:round/>
            <a:headEnd len="med" w="med" type="none"/>
            <a:tailEnd len="med" w="med" type="triangle"/>
          </a:ln>
        </p:spPr>
      </p:cxnSp>
      <p:sp>
        <p:nvSpPr>
          <p:cNvPr id="126" name="Google Shape;126;p17"/>
          <p:cNvSpPr txBox="1"/>
          <p:nvPr/>
        </p:nvSpPr>
        <p:spPr>
          <a:xfrm>
            <a:off x="4472100" y="1106975"/>
            <a:ext cx="22395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44546A"/>
                </a:solidFill>
                <a:latin typeface="Lato"/>
                <a:ea typeface="Lato"/>
                <a:cs typeface="Lato"/>
                <a:sym typeface="Lato"/>
              </a:rPr>
              <a:t>Change to label to integer </a:t>
            </a:r>
            <a:endParaRPr b="1" i="1" sz="1200">
              <a:solidFill>
                <a:srgbClr val="44546A"/>
              </a:solidFill>
              <a:latin typeface="Lato"/>
              <a:ea typeface="Lato"/>
              <a:cs typeface="Lato"/>
              <a:sym typeface="Lato"/>
            </a:endParaRPr>
          </a:p>
        </p:txBody>
      </p:sp>
      <p:cxnSp>
        <p:nvCxnSpPr>
          <p:cNvPr id="127" name="Google Shape;127;p17"/>
          <p:cNvCxnSpPr/>
          <p:nvPr/>
        </p:nvCxnSpPr>
        <p:spPr>
          <a:xfrm>
            <a:off x="7792725" y="2578100"/>
            <a:ext cx="0" cy="774900"/>
          </a:xfrm>
          <a:prstGeom prst="straightConnector1">
            <a:avLst/>
          </a:prstGeom>
          <a:noFill/>
          <a:ln cap="flat" cmpd="sng" w="19050">
            <a:solidFill>
              <a:srgbClr val="1F2C8F"/>
            </a:solidFill>
            <a:prstDash val="solid"/>
            <a:round/>
            <a:headEnd len="med" w="med" type="none"/>
            <a:tailEnd len="med" w="med" type="triangle"/>
          </a:ln>
        </p:spPr>
      </p:cxnSp>
      <p:sp>
        <p:nvSpPr>
          <p:cNvPr id="128" name="Google Shape;128;p17"/>
          <p:cNvSpPr txBox="1"/>
          <p:nvPr/>
        </p:nvSpPr>
        <p:spPr>
          <a:xfrm>
            <a:off x="6904500" y="3622425"/>
            <a:ext cx="22395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44546A"/>
                </a:solidFill>
                <a:latin typeface="Lato"/>
                <a:ea typeface="Lato"/>
                <a:cs typeface="Lato"/>
                <a:sym typeface="Lato"/>
              </a:rPr>
              <a:t>See if data has emojis</a:t>
            </a:r>
            <a:endParaRPr b="1" i="1" sz="1200">
              <a:solidFill>
                <a:srgbClr val="44546A"/>
              </a:solidFill>
              <a:latin typeface="Lato"/>
              <a:ea typeface="Lato"/>
              <a:cs typeface="Lato"/>
              <a:sym typeface="Lato"/>
            </a:endParaRPr>
          </a:p>
        </p:txBody>
      </p:sp>
      <p:sp>
        <p:nvSpPr>
          <p:cNvPr id="129" name="Google Shape;129;p17"/>
          <p:cNvSpPr txBox="1"/>
          <p:nvPr/>
        </p:nvSpPr>
        <p:spPr>
          <a:xfrm>
            <a:off x="2414700" y="3158938"/>
            <a:ext cx="22395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44546A"/>
                </a:solidFill>
                <a:latin typeface="Lato"/>
                <a:ea typeface="Lato"/>
                <a:cs typeface="Lato"/>
                <a:sym typeface="Lato"/>
              </a:rPr>
              <a:t>Replace emoji with shortcodes</a:t>
            </a:r>
            <a:endParaRPr b="1" i="1" sz="1200">
              <a:solidFill>
                <a:srgbClr val="44546A"/>
              </a:solidFill>
              <a:latin typeface="Lato"/>
              <a:ea typeface="Lato"/>
              <a:cs typeface="Lato"/>
              <a:sym typeface="Lato"/>
            </a:endParaRPr>
          </a:p>
        </p:txBody>
      </p:sp>
      <p:cxnSp>
        <p:nvCxnSpPr>
          <p:cNvPr id="130" name="Google Shape;130;p17"/>
          <p:cNvCxnSpPr/>
          <p:nvPr/>
        </p:nvCxnSpPr>
        <p:spPr>
          <a:xfrm flipH="1">
            <a:off x="3949725" y="3604988"/>
            <a:ext cx="909300" cy="57600"/>
          </a:xfrm>
          <a:prstGeom prst="straightConnector1">
            <a:avLst/>
          </a:prstGeom>
          <a:noFill/>
          <a:ln cap="flat" cmpd="sng" w="19050">
            <a:solidFill>
              <a:srgbClr val="1F2C8F"/>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8"/>
          <p:cNvSpPr txBox="1"/>
          <p:nvPr/>
        </p:nvSpPr>
        <p:spPr>
          <a:xfrm>
            <a:off x="5933250" y="731725"/>
            <a:ext cx="2003700" cy="53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i="1">
              <a:solidFill>
                <a:srgbClr val="44546A"/>
              </a:solidFill>
              <a:latin typeface="Lato"/>
              <a:ea typeface="Lato"/>
              <a:cs typeface="Lato"/>
              <a:sym typeface="Lato"/>
            </a:endParaRPr>
          </a:p>
          <a:p>
            <a:pPr indent="0" lvl="0" marL="0" rtl="0" algn="ctr">
              <a:lnSpc>
                <a:spcPct val="120000"/>
              </a:lnSpc>
              <a:spcBef>
                <a:spcPts val="0"/>
              </a:spcBef>
              <a:spcAft>
                <a:spcPts val="0"/>
              </a:spcAft>
              <a:buNone/>
            </a:pPr>
            <a:r>
              <a:rPr b="1" i="1" lang="en">
                <a:solidFill>
                  <a:srgbClr val="44546A"/>
                </a:solidFill>
                <a:latin typeface="Lato"/>
                <a:ea typeface="Lato"/>
                <a:cs typeface="Lato"/>
                <a:sym typeface="Lato"/>
              </a:rPr>
              <a:t>Lets see the distribution of the dataset!</a:t>
            </a:r>
            <a:endParaRPr b="1" i="1">
              <a:solidFill>
                <a:srgbClr val="44546A"/>
              </a:solidFill>
              <a:latin typeface="Lato"/>
              <a:ea typeface="Lato"/>
              <a:cs typeface="Lato"/>
              <a:sym typeface="Lato"/>
            </a:endParaRPr>
          </a:p>
          <a:p>
            <a:pPr indent="0" lvl="0" marL="0" rtl="0" algn="l">
              <a:lnSpc>
                <a:spcPct val="115000"/>
              </a:lnSpc>
              <a:spcBef>
                <a:spcPts val="0"/>
              </a:spcBef>
              <a:spcAft>
                <a:spcPts val="0"/>
              </a:spcAft>
              <a:buNone/>
            </a:pPr>
            <a:r>
              <a:t/>
            </a:r>
            <a:endParaRPr b="1" i="1" sz="1200">
              <a:solidFill>
                <a:srgbClr val="44546A"/>
              </a:solidFill>
              <a:latin typeface="Lato"/>
              <a:ea typeface="Lato"/>
              <a:cs typeface="Lato"/>
              <a:sym typeface="Lato"/>
            </a:endParaRPr>
          </a:p>
          <a:p>
            <a:pPr indent="0" lvl="0" marL="0" rtl="0" algn="ctr">
              <a:spcBef>
                <a:spcPts val="0"/>
              </a:spcBef>
              <a:spcAft>
                <a:spcPts val="0"/>
              </a:spcAft>
              <a:buNone/>
            </a:pPr>
            <a:r>
              <a:t/>
            </a:r>
            <a:endParaRPr b="1" i="1" sz="1200">
              <a:solidFill>
                <a:srgbClr val="44546A"/>
              </a:solidFill>
              <a:latin typeface="Lato"/>
              <a:ea typeface="Lato"/>
              <a:cs typeface="Lato"/>
              <a:sym typeface="Lato"/>
            </a:endParaRPr>
          </a:p>
        </p:txBody>
      </p:sp>
      <p:sp>
        <p:nvSpPr>
          <p:cNvPr id="136" name="Google Shape;136;p18"/>
          <p:cNvSpPr txBox="1"/>
          <p:nvPr/>
        </p:nvSpPr>
        <p:spPr>
          <a:xfrm>
            <a:off x="919725" y="23100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a:t>
            </a:r>
            <a:endParaRPr/>
          </a:p>
        </p:txBody>
      </p:sp>
      <p:pic>
        <p:nvPicPr>
          <p:cNvPr id="137" name="Google Shape;137;p18"/>
          <p:cNvPicPr preferRelativeResize="0"/>
          <p:nvPr/>
        </p:nvPicPr>
        <p:blipFill>
          <a:blip r:embed="rId3">
            <a:alphaModFix/>
          </a:blip>
          <a:stretch>
            <a:fillRect/>
          </a:stretch>
        </p:blipFill>
        <p:spPr>
          <a:xfrm>
            <a:off x="773825" y="1562051"/>
            <a:ext cx="3017328" cy="535200"/>
          </a:xfrm>
          <a:prstGeom prst="rect">
            <a:avLst/>
          </a:prstGeom>
          <a:noFill/>
          <a:ln>
            <a:noFill/>
          </a:ln>
        </p:spPr>
      </p:pic>
      <p:pic>
        <p:nvPicPr>
          <p:cNvPr id="138" name="Google Shape;138;p18"/>
          <p:cNvPicPr preferRelativeResize="0"/>
          <p:nvPr/>
        </p:nvPicPr>
        <p:blipFill>
          <a:blip r:embed="rId4">
            <a:alphaModFix/>
          </a:blip>
          <a:stretch>
            <a:fillRect/>
          </a:stretch>
        </p:blipFill>
        <p:spPr>
          <a:xfrm>
            <a:off x="5146375" y="1409651"/>
            <a:ext cx="3577443" cy="581050"/>
          </a:xfrm>
          <a:prstGeom prst="rect">
            <a:avLst/>
          </a:prstGeom>
          <a:noFill/>
          <a:ln>
            <a:noFill/>
          </a:ln>
        </p:spPr>
      </p:pic>
      <p:pic>
        <p:nvPicPr>
          <p:cNvPr id="139" name="Google Shape;139;p18"/>
          <p:cNvPicPr preferRelativeResize="0"/>
          <p:nvPr/>
        </p:nvPicPr>
        <p:blipFill>
          <a:blip r:embed="rId5">
            <a:alphaModFix/>
          </a:blip>
          <a:stretch>
            <a:fillRect/>
          </a:stretch>
        </p:blipFill>
        <p:spPr>
          <a:xfrm>
            <a:off x="5766012" y="2230050"/>
            <a:ext cx="2338175" cy="2701525"/>
          </a:xfrm>
          <a:prstGeom prst="rect">
            <a:avLst/>
          </a:prstGeom>
          <a:noFill/>
          <a:ln>
            <a:noFill/>
          </a:ln>
        </p:spPr>
      </p:pic>
      <p:sp>
        <p:nvSpPr>
          <p:cNvPr id="140" name="Google Shape;140;p18"/>
          <p:cNvSpPr txBox="1"/>
          <p:nvPr/>
        </p:nvSpPr>
        <p:spPr>
          <a:xfrm>
            <a:off x="1979525" y="950400"/>
            <a:ext cx="2003700" cy="53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i="1">
              <a:solidFill>
                <a:srgbClr val="44546A"/>
              </a:solidFill>
              <a:latin typeface="Lato"/>
              <a:ea typeface="Lato"/>
              <a:cs typeface="Lato"/>
              <a:sym typeface="Lato"/>
            </a:endParaRPr>
          </a:p>
          <a:p>
            <a:pPr indent="0" lvl="0" marL="0" rtl="0" algn="ctr">
              <a:lnSpc>
                <a:spcPct val="120000"/>
              </a:lnSpc>
              <a:spcBef>
                <a:spcPts val="0"/>
              </a:spcBef>
              <a:spcAft>
                <a:spcPts val="0"/>
              </a:spcAft>
              <a:buNone/>
            </a:pPr>
            <a:r>
              <a:rPr b="1" i="1" lang="en">
                <a:solidFill>
                  <a:srgbClr val="44546A"/>
                </a:solidFill>
                <a:latin typeface="Lato"/>
                <a:ea typeface="Lato"/>
                <a:cs typeface="Lato"/>
                <a:sym typeface="Lato"/>
              </a:rPr>
              <a:t>Replace comments with the preprocessed version</a:t>
            </a:r>
            <a:endParaRPr b="1" i="1" sz="1200">
              <a:solidFill>
                <a:srgbClr val="44546A"/>
              </a:solidFill>
              <a:latin typeface="Lato"/>
              <a:ea typeface="Lato"/>
              <a:cs typeface="Lato"/>
              <a:sym typeface="Lato"/>
            </a:endParaRPr>
          </a:p>
          <a:p>
            <a:pPr indent="0" lvl="0" marL="0" rtl="0" algn="ctr">
              <a:spcBef>
                <a:spcPts val="0"/>
              </a:spcBef>
              <a:spcAft>
                <a:spcPts val="0"/>
              </a:spcAft>
              <a:buNone/>
            </a:pPr>
            <a:r>
              <a:t/>
            </a:r>
            <a:endParaRPr b="1" i="1" sz="1200">
              <a:solidFill>
                <a:srgbClr val="44546A"/>
              </a:solidFill>
              <a:latin typeface="Lato"/>
              <a:ea typeface="Lato"/>
              <a:cs typeface="Lato"/>
              <a:sym typeface="Lato"/>
            </a:endParaRPr>
          </a:p>
        </p:txBody>
      </p:sp>
      <p:pic>
        <p:nvPicPr>
          <p:cNvPr id="141" name="Google Shape;141;p18"/>
          <p:cNvPicPr preferRelativeResize="0"/>
          <p:nvPr/>
        </p:nvPicPr>
        <p:blipFill>
          <a:blip r:embed="rId6">
            <a:alphaModFix/>
          </a:blip>
          <a:stretch>
            <a:fillRect/>
          </a:stretch>
        </p:blipFill>
        <p:spPr>
          <a:xfrm>
            <a:off x="516000" y="3032325"/>
            <a:ext cx="3990975" cy="466725"/>
          </a:xfrm>
          <a:prstGeom prst="rect">
            <a:avLst/>
          </a:prstGeom>
          <a:noFill/>
          <a:ln>
            <a:noFill/>
          </a:ln>
        </p:spPr>
      </p:pic>
      <p:sp>
        <p:nvSpPr>
          <p:cNvPr id="142" name="Google Shape;142;p18"/>
          <p:cNvSpPr txBox="1"/>
          <p:nvPr/>
        </p:nvSpPr>
        <p:spPr>
          <a:xfrm>
            <a:off x="1916025" y="2568975"/>
            <a:ext cx="2003700" cy="53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i="1">
              <a:solidFill>
                <a:srgbClr val="44546A"/>
              </a:solidFill>
              <a:latin typeface="Lato"/>
              <a:ea typeface="Lato"/>
              <a:cs typeface="Lato"/>
              <a:sym typeface="Lato"/>
            </a:endParaRPr>
          </a:p>
          <a:p>
            <a:pPr indent="0" lvl="0" marL="0" rtl="0" algn="ctr">
              <a:lnSpc>
                <a:spcPct val="120000"/>
              </a:lnSpc>
              <a:spcBef>
                <a:spcPts val="0"/>
              </a:spcBef>
              <a:spcAft>
                <a:spcPts val="0"/>
              </a:spcAft>
              <a:buNone/>
            </a:pPr>
            <a:r>
              <a:rPr b="1" i="1" lang="en">
                <a:solidFill>
                  <a:srgbClr val="44546A"/>
                </a:solidFill>
                <a:latin typeface="Lato"/>
                <a:ea typeface="Lato"/>
                <a:cs typeface="Lato"/>
                <a:sym typeface="Lato"/>
              </a:rPr>
              <a:t>Input it as our dataset</a:t>
            </a:r>
            <a:endParaRPr b="1" i="1">
              <a:solidFill>
                <a:srgbClr val="44546A"/>
              </a:solidFill>
              <a:latin typeface="Lato"/>
              <a:ea typeface="Lato"/>
              <a:cs typeface="Lato"/>
              <a:sym typeface="Lato"/>
            </a:endParaRPr>
          </a:p>
          <a:p>
            <a:pPr indent="0" lvl="0" marL="0" rtl="0" algn="l">
              <a:lnSpc>
                <a:spcPct val="115000"/>
              </a:lnSpc>
              <a:spcBef>
                <a:spcPts val="0"/>
              </a:spcBef>
              <a:spcAft>
                <a:spcPts val="0"/>
              </a:spcAft>
              <a:buNone/>
            </a:pPr>
            <a:r>
              <a:t/>
            </a:r>
            <a:endParaRPr b="1" i="1" sz="1200">
              <a:solidFill>
                <a:srgbClr val="44546A"/>
              </a:solidFill>
              <a:latin typeface="Lato"/>
              <a:ea typeface="Lato"/>
              <a:cs typeface="Lato"/>
              <a:sym typeface="Lato"/>
            </a:endParaRPr>
          </a:p>
          <a:p>
            <a:pPr indent="0" lvl="0" marL="0" rtl="0" algn="ctr">
              <a:spcBef>
                <a:spcPts val="0"/>
              </a:spcBef>
              <a:spcAft>
                <a:spcPts val="0"/>
              </a:spcAft>
              <a:buNone/>
            </a:pPr>
            <a:r>
              <a:t/>
            </a:r>
            <a:endParaRPr b="1" i="1" sz="1200">
              <a:solidFill>
                <a:srgbClr val="44546A"/>
              </a:solidFill>
              <a:latin typeface="Lato"/>
              <a:ea typeface="Lato"/>
              <a:cs typeface="Lato"/>
              <a:sym typeface="Lato"/>
            </a:endParaRPr>
          </a:p>
        </p:txBody>
      </p:sp>
      <p:pic>
        <p:nvPicPr>
          <p:cNvPr id="143" name="Google Shape;143;p18"/>
          <p:cNvPicPr preferRelativeResize="0"/>
          <p:nvPr/>
        </p:nvPicPr>
        <p:blipFill>
          <a:blip r:embed="rId7">
            <a:alphaModFix/>
          </a:blip>
          <a:stretch>
            <a:fillRect/>
          </a:stretch>
        </p:blipFill>
        <p:spPr>
          <a:xfrm>
            <a:off x="516000" y="3547250"/>
            <a:ext cx="4486275" cy="923925"/>
          </a:xfrm>
          <a:prstGeom prst="rect">
            <a:avLst/>
          </a:prstGeom>
          <a:noFill/>
          <a:ln>
            <a:noFill/>
          </a:ln>
        </p:spPr>
      </p:pic>
      <p:cxnSp>
        <p:nvCxnSpPr>
          <p:cNvPr id="144" name="Google Shape;144;p18"/>
          <p:cNvCxnSpPr>
            <a:endCxn id="142" idx="3"/>
          </p:cNvCxnSpPr>
          <p:nvPr/>
        </p:nvCxnSpPr>
        <p:spPr>
          <a:xfrm>
            <a:off x="3547425" y="2120775"/>
            <a:ext cx="372300" cy="715800"/>
          </a:xfrm>
          <a:prstGeom prst="straightConnector1">
            <a:avLst/>
          </a:prstGeom>
          <a:noFill/>
          <a:ln cap="flat" cmpd="sng" w="19050">
            <a:solidFill>
              <a:srgbClr val="1F2C8F"/>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9"/>
          <p:cNvSpPr txBox="1"/>
          <p:nvPr>
            <p:ph idx="1" type="body"/>
          </p:nvPr>
        </p:nvSpPr>
        <p:spPr>
          <a:xfrm>
            <a:off x="482100" y="1613863"/>
            <a:ext cx="4218300" cy="2852100"/>
          </a:xfrm>
          <a:prstGeom prst="rect">
            <a:avLst/>
          </a:prstGeom>
        </p:spPr>
        <p:txBody>
          <a:bodyPr anchorCtr="0" anchor="t" bIns="91425" lIns="91425" spcFirstLastPara="1" rIns="91425" wrap="square" tIns="91425">
            <a:normAutofit fontScale="47500"/>
          </a:bodyPr>
          <a:lstStyle/>
          <a:p>
            <a:pPr indent="0" lvl="0" marL="0" rtl="0" algn="l">
              <a:spcBef>
                <a:spcPts val="600"/>
              </a:spcBef>
              <a:spcAft>
                <a:spcPts val="0"/>
              </a:spcAft>
              <a:buNone/>
            </a:pPr>
            <a:r>
              <a:rPr lang="en" sz="2450">
                <a:solidFill>
                  <a:srgbClr val="1E1E1E"/>
                </a:solidFill>
              </a:rPr>
              <a:t>DistilBERT itself: well-regarded model in the Transformers library, suitable for sentiment analysis and easy to use.</a:t>
            </a:r>
            <a:endParaRPr sz="2450">
              <a:solidFill>
                <a:srgbClr val="1E1E1E"/>
              </a:solidFill>
            </a:endParaRPr>
          </a:p>
          <a:p>
            <a:pPr indent="-302498" lvl="0" marL="457200" rtl="0" algn="l">
              <a:spcBef>
                <a:spcPts val="600"/>
              </a:spcBef>
              <a:spcAft>
                <a:spcPts val="0"/>
              </a:spcAft>
              <a:buClr>
                <a:srgbClr val="1E1E1E"/>
              </a:buClr>
              <a:buSzPct val="100000"/>
              <a:buChar char="●"/>
            </a:pPr>
            <a:r>
              <a:rPr lang="en" sz="2450">
                <a:solidFill>
                  <a:srgbClr val="1E1E1E"/>
                </a:solidFill>
              </a:rPr>
              <a:t>Installed </a:t>
            </a:r>
            <a:r>
              <a:rPr b="1" lang="en" sz="2450">
                <a:solidFill>
                  <a:srgbClr val="1E1E1E"/>
                </a:solidFill>
              </a:rPr>
              <a:t>10 million times</a:t>
            </a:r>
            <a:r>
              <a:rPr lang="en" sz="2450">
                <a:solidFill>
                  <a:srgbClr val="1E1E1E"/>
                </a:solidFill>
              </a:rPr>
              <a:t> on Hugging Face.</a:t>
            </a:r>
            <a:endParaRPr sz="2450">
              <a:solidFill>
                <a:srgbClr val="1E1E1E"/>
              </a:solidFill>
            </a:endParaRPr>
          </a:p>
          <a:p>
            <a:pPr indent="-302498" lvl="0" marL="457200" rtl="0" algn="l">
              <a:spcBef>
                <a:spcPts val="0"/>
              </a:spcBef>
              <a:spcAft>
                <a:spcPts val="0"/>
              </a:spcAft>
              <a:buClr>
                <a:srgbClr val="1E1E1E"/>
              </a:buClr>
              <a:buSzPct val="100000"/>
              <a:buChar char="●"/>
            </a:pPr>
            <a:r>
              <a:rPr lang="en" sz="2450">
                <a:solidFill>
                  <a:srgbClr val="1E1E1E"/>
                </a:solidFill>
              </a:rPr>
              <a:t>Distilled from the BERT model, thus </a:t>
            </a:r>
            <a:r>
              <a:rPr b="1" lang="en" sz="2450">
                <a:solidFill>
                  <a:srgbClr val="1E1E1E"/>
                </a:solidFill>
              </a:rPr>
              <a:t>smaller and faster</a:t>
            </a:r>
            <a:r>
              <a:rPr lang="en" sz="2450">
                <a:solidFill>
                  <a:srgbClr val="1E1E1E"/>
                </a:solidFill>
              </a:rPr>
              <a:t>. It can “reduce the size of a BERT model by 40%, while retaining 97% of its language understanding capabilities and being 60% faster” (Sanh et al., 2019). </a:t>
            </a:r>
            <a:endParaRPr sz="2450">
              <a:solidFill>
                <a:srgbClr val="1E1E1E"/>
              </a:solidFill>
            </a:endParaRPr>
          </a:p>
          <a:p>
            <a:pPr indent="-302498" lvl="0" marL="457200" rtl="0" algn="l">
              <a:spcBef>
                <a:spcPts val="0"/>
              </a:spcBef>
              <a:spcAft>
                <a:spcPts val="0"/>
              </a:spcAft>
              <a:buClr>
                <a:srgbClr val="1E1E1E"/>
              </a:buClr>
              <a:buSzPct val="100000"/>
              <a:buChar char="●"/>
            </a:pPr>
            <a:r>
              <a:rPr lang="en" sz="2450">
                <a:solidFill>
                  <a:srgbClr val="1E1E1E"/>
                </a:solidFill>
              </a:rPr>
              <a:t>Intended for masked language modeling or next sentence prediction, but mostly intended to be </a:t>
            </a:r>
            <a:r>
              <a:rPr b="1" lang="en" sz="2450">
                <a:solidFill>
                  <a:srgbClr val="1E1E1E"/>
                </a:solidFill>
              </a:rPr>
              <a:t>fine-tuned on a downstream task.</a:t>
            </a:r>
            <a:endParaRPr b="1" sz="2450">
              <a:solidFill>
                <a:srgbClr val="1E1E1E"/>
              </a:solidFill>
            </a:endParaRPr>
          </a:p>
          <a:p>
            <a:pPr indent="0" lvl="0" marL="0" rtl="0" algn="l">
              <a:spcBef>
                <a:spcPts val="600"/>
              </a:spcBef>
              <a:spcAft>
                <a:spcPts val="500"/>
              </a:spcAft>
              <a:buNone/>
            </a:pPr>
            <a:r>
              <a:t/>
            </a:r>
            <a:endParaRPr sz="2450">
              <a:solidFill>
                <a:srgbClr val="1E1E1E"/>
              </a:solidFill>
            </a:endParaRPr>
          </a:p>
        </p:txBody>
      </p:sp>
      <p:pic>
        <p:nvPicPr>
          <p:cNvPr id="150" name="Google Shape;150;p19"/>
          <p:cNvPicPr preferRelativeResize="0"/>
          <p:nvPr/>
        </p:nvPicPr>
        <p:blipFill rotWithShape="1">
          <a:blip r:embed="rId3">
            <a:alphaModFix/>
          </a:blip>
          <a:srcRect b="0" l="0" r="0" t="0"/>
          <a:stretch/>
        </p:blipFill>
        <p:spPr>
          <a:xfrm>
            <a:off x="4817325" y="2871142"/>
            <a:ext cx="3844351" cy="1179345"/>
          </a:xfrm>
          <a:prstGeom prst="rect">
            <a:avLst/>
          </a:prstGeom>
          <a:noFill/>
          <a:ln>
            <a:noFill/>
          </a:ln>
        </p:spPr>
      </p:pic>
      <p:pic>
        <p:nvPicPr>
          <p:cNvPr id="151" name="Google Shape;151;p19"/>
          <p:cNvPicPr preferRelativeResize="0"/>
          <p:nvPr/>
        </p:nvPicPr>
        <p:blipFill rotWithShape="1">
          <a:blip r:embed="rId4">
            <a:alphaModFix/>
          </a:blip>
          <a:srcRect b="30119" l="59588" r="2661" t="-20055"/>
          <a:stretch/>
        </p:blipFill>
        <p:spPr>
          <a:xfrm>
            <a:off x="6717027" y="1800900"/>
            <a:ext cx="1899698" cy="891148"/>
          </a:xfrm>
          <a:prstGeom prst="rect">
            <a:avLst/>
          </a:prstGeom>
          <a:noFill/>
          <a:ln cap="flat" cmpd="sng" w="9525">
            <a:solidFill>
              <a:schemeClr val="dk2"/>
            </a:solidFill>
            <a:prstDash val="dot"/>
            <a:round/>
            <a:headEnd len="sm" w="sm" type="none"/>
            <a:tailEnd len="sm" w="sm" type="none"/>
          </a:ln>
        </p:spPr>
      </p:pic>
      <p:pic>
        <p:nvPicPr>
          <p:cNvPr id="152" name="Google Shape;152;p19"/>
          <p:cNvPicPr preferRelativeResize="0"/>
          <p:nvPr/>
        </p:nvPicPr>
        <p:blipFill rotWithShape="1">
          <a:blip r:embed="rId4">
            <a:alphaModFix/>
          </a:blip>
          <a:srcRect b="0" l="0" r="58027" t="0"/>
          <a:stretch/>
        </p:blipFill>
        <p:spPr>
          <a:xfrm>
            <a:off x="4817325" y="1800914"/>
            <a:ext cx="1899698" cy="891148"/>
          </a:xfrm>
          <a:prstGeom prst="rect">
            <a:avLst/>
          </a:prstGeom>
          <a:noFill/>
          <a:ln cap="flat" cmpd="sng" w="9525">
            <a:solidFill>
              <a:schemeClr val="dk2"/>
            </a:solidFill>
            <a:prstDash val="dot"/>
            <a:round/>
            <a:headEnd len="sm" w="sm" type="none"/>
            <a:tailEnd len="sm" w="sm" type="none"/>
          </a:ln>
        </p:spPr>
      </p:pic>
      <p:sp>
        <p:nvSpPr>
          <p:cNvPr id="153" name="Google Shape;153;p19"/>
          <p:cNvSpPr txBox="1"/>
          <p:nvPr>
            <p:ph type="title"/>
          </p:nvPr>
        </p:nvSpPr>
        <p:spPr>
          <a:xfrm>
            <a:off x="729450" y="664389"/>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Selection: </a:t>
            </a:r>
            <a:r>
              <a:rPr lang="en" u="sng">
                <a:solidFill>
                  <a:schemeClr val="accent5"/>
                </a:solidFill>
                <a:hlinkClick r:id="rId5">
                  <a:extLst>
                    <a:ext uri="{A12FA001-AC4F-418D-AE19-62706E023703}">
                      <ahyp:hlinkClr val="tx"/>
                    </a:ext>
                  </a:extLst>
                </a:hlinkClick>
              </a:rPr>
              <a:t>DistilBERT-base-uncased</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ph type="title"/>
          </p:nvPr>
        </p:nvSpPr>
        <p:spPr>
          <a:xfrm>
            <a:off x="729450" y="664389"/>
            <a:ext cx="76887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900"/>
              </a:spcBef>
              <a:spcAft>
                <a:spcPts val="900"/>
              </a:spcAft>
              <a:buNone/>
            </a:pPr>
            <a:r>
              <a:rPr lang="en" sz="2300">
                <a:solidFill>
                  <a:srgbClr val="1E1E1E"/>
                </a:solidFill>
              </a:rPr>
              <a:t>Model Training and Testing</a:t>
            </a:r>
            <a:endParaRPr sz="2300"/>
          </a:p>
        </p:txBody>
      </p:sp>
      <p:pic>
        <p:nvPicPr>
          <p:cNvPr id="159" name="Google Shape;159;p20"/>
          <p:cNvPicPr preferRelativeResize="0"/>
          <p:nvPr/>
        </p:nvPicPr>
        <p:blipFill rotWithShape="1">
          <a:blip r:embed="rId3">
            <a:alphaModFix/>
          </a:blip>
          <a:srcRect b="0" l="5775" r="0" t="0"/>
          <a:stretch/>
        </p:blipFill>
        <p:spPr>
          <a:xfrm>
            <a:off x="467275" y="1377675"/>
            <a:ext cx="4104727" cy="964850"/>
          </a:xfrm>
          <a:prstGeom prst="rect">
            <a:avLst/>
          </a:prstGeom>
          <a:noFill/>
          <a:ln>
            <a:noFill/>
          </a:ln>
        </p:spPr>
      </p:pic>
      <p:pic>
        <p:nvPicPr>
          <p:cNvPr id="160" name="Google Shape;160;p20"/>
          <p:cNvPicPr preferRelativeResize="0"/>
          <p:nvPr/>
        </p:nvPicPr>
        <p:blipFill rotWithShape="1">
          <a:blip r:embed="rId4">
            <a:alphaModFix/>
          </a:blip>
          <a:srcRect b="0" l="5222" r="0" t="0"/>
          <a:stretch/>
        </p:blipFill>
        <p:spPr>
          <a:xfrm>
            <a:off x="3034625" y="2024125"/>
            <a:ext cx="5554749" cy="811950"/>
          </a:xfrm>
          <a:prstGeom prst="rect">
            <a:avLst/>
          </a:prstGeom>
          <a:noFill/>
          <a:ln>
            <a:noFill/>
          </a:ln>
        </p:spPr>
      </p:pic>
      <p:pic>
        <p:nvPicPr>
          <p:cNvPr id="161" name="Google Shape;161;p20"/>
          <p:cNvPicPr preferRelativeResize="0"/>
          <p:nvPr/>
        </p:nvPicPr>
        <p:blipFill>
          <a:blip r:embed="rId5">
            <a:alphaModFix/>
          </a:blip>
          <a:stretch>
            <a:fillRect/>
          </a:stretch>
        </p:blipFill>
        <p:spPr>
          <a:xfrm>
            <a:off x="1401688" y="2975025"/>
            <a:ext cx="6344225" cy="1680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txBox="1"/>
          <p:nvPr>
            <p:ph type="title"/>
          </p:nvPr>
        </p:nvSpPr>
        <p:spPr>
          <a:xfrm>
            <a:off x="729450" y="664389"/>
            <a:ext cx="76887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900"/>
              </a:spcBef>
              <a:spcAft>
                <a:spcPts val="900"/>
              </a:spcAft>
              <a:buNone/>
            </a:pPr>
            <a:r>
              <a:rPr lang="en" sz="2300">
                <a:solidFill>
                  <a:srgbClr val="1E1E1E"/>
                </a:solidFill>
              </a:rPr>
              <a:t>Model Training and Testing</a:t>
            </a:r>
            <a:endParaRPr sz="2300"/>
          </a:p>
        </p:txBody>
      </p:sp>
      <p:pic>
        <p:nvPicPr>
          <p:cNvPr id="167" name="Google Shape;167;p21"/>
          <p:cNvPicPr preferRelativeResize="0"/>
          <p:nvPr/>
        </p:nvPicPr>
        <p:blipFill>
          <a:blip r:embed="rId3">
            <a:alphaModFix/>
          </a:blip>
          <a:stretch>
            <a:fillRect/>
          </a:stretch>
        </p:blipFill>
        <p:spPr>
          <a:xfrm>
            <a:off x="4572002" y="2251800"/>
            <a:ext cx="3430474" cy="2362876"/>
          </a:xfrm>
          <a:prstGeom prst="rect">
            <a:avLst/>
          </a:prstGeom>
          <a:noFill/>
          <a:ln>
            <a:noFill/>
          </a:ln>
        </p:spPr>
      </p:pic>
      <p:pic>
        <p:nvPicPr>
          <p:cNvPr id="168" name="Google Shape;168;p21"/>
          <p:cNvPicPr preferRelativeResize="0"/>
          <p:nvPr/>
        </p:nvPicPr>
        <p:blipFill>
          <a:blip r:embed="rId4">
            <a:alphaModFix/>
          </a:blip>
          <a:stretch>
            <a:fillRect/>
          </a:stretch>
        </p:blipFill>
        <p:spPr>
          <a:xfrm>
            <a:off x="565575" y="1662452"/>
            <a:ext cx="3598112" cy="2491349"/>
          </a:xfrm>
          <a:prstGeom prst="rect">
            <a:avLst/>
          </a:prstGeom>
          <a:noFill/>
          <a:ln>
            <a:noFill/>
          </a:ln>
        </p:spPr>
      </p:pic>
      <p:pic>
        <p:nvPicPr>
          <p:cNvPr id="169" name="Google Shape;169;p21"/>
          <p:cNvPicPr preferRelativeResize="0"/>
          <p:nvPr/>
        </p:nvPicPr>
        <p:blipFill>
          <a:blip r:embed="rId5">
            <a:alphaModFix/>
          </a:blip>
          <a:stretch>
            <a:fillRect/>
          </a:stretch>
        </p:blipFill>
        <p:spPr>
          <a:xfrm>
            <a:off x="4417650" y="1524437"/>
            <a:ext cx="4000500" cy="402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